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4"/>
  </p:notesMasterIdLst>
  <p:sldIdLst>
    <p:sldId id="256" r:id="rId2"/>
    <p:sldId id="285" r:id="rId3"/>
    <p:sldId id="257" r:id="rId4"/>
    <p:sldId id="342" r:id="rId5"/>
    <p:sldId id="286" r:id="rId6"/>
    <p:sldId id="287" r:id="rId7"/>
    <p:sldId id="288" r:id="rId8"/>
    <p:sldId id="293" r:id="rId9"/>
    <p:sldId id="295" r:id="rId10"/>
    <p:sldId id="296" r:id="rId11"/>
    <p:sldId id="297" r:id="rId12"/>
    <p:sldId id="298" r:id="rId13"/>
    <p:sldId id="299" r:id="rId14"/>
    <p:sldId id="301" r:id="rId15"/>
    <p:sldId id="300" r:id="rId16"/>
    <p:sldId id="304" r:id="rId17"/>
    <p:sldId id="305" r:id="rId18"/>
    <p:sldId id="307" r:id="rId19"/>
    <p:sldId id="344" r:id="rId20"/>
    <p:sldId id="308" r:id="rId21"/>
    <p:sldId id="341" r:id="rId22"/>
    <p:sldId id="340" r:id="rId23"/>
    <p:sldId id="309" r:id="rId24"/>
    <p:sldId id="312" r:id="rId25"/>
    <p:sldId id="317" r:id="rId26"/>
    <p:sldId id="318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30" r:id="rId36"/>
    <p:sldId id="331" r:id="rId37"/>
    <p:sldId id="332" r:id="rId38"/>
    <p:sldId id="333" r:id="rId39"/>
    <p:sldId id="334" r:id="rId40"/>
    <p:sldId id="343" r:id="rId41"/>
    <p:sldId id="260" r:id="rId42"/>
    <p:sldId id="339" r:id="rId43"/>
  </p:sldIdLst>
  <p:sldSz cx="9144000" cy="5143500" type="screen16x9"/>
  <p:notesSz cx="6858000" cy="9144000"/>
  <p:embeddedFontLst>
    <p:embeddedFont>
      <p:font typeface="Raleway" panose="020B0604020202020204" charset="0"/>
      <p:regular r:id="rId45"/>
      <p:bold r:id="rId46"/>
      <p:italic r:id="rId47"/>
      <p:boldItalic r:id="rId48"/>
    </p:embeddedFon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Lato" panose="020B0604020202020204" charset="0"/>
      <p:regular r:id="rId53"/>
      <p:bold r:id="rId54"/>
      <p:italic r:id="rId55"/>
      <p:boldItalic r:id="rId56"/>
    </p:embeddedFont>
    <p:embeddedFont>
      <p:font typeface="Dosis" panose="020B0604020202020204" charset="0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75B59A-8F34-4A71-B247-EAC484CAED77}">
  <a:tblStyle styleId="{4375B59A-8F34-4A71-B247-EAC484CAED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378" autoAdjust="0"/>
  </p:normalViewPr>
  <p:slideViewPr>
    <p:cSldViewPr snapToGrid="0">
      <p:cViewPr>
        <p:scale>
          <a:sx n="100" d="100"/>
          <a:sy n="100" d="100"/>
        </p:scale>
        <p:origin x="1758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5377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284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795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8876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5585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0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2734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936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504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932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237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6988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631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269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8895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00873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0359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31944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3227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1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40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13923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41125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41038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791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832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070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555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289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573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7E2C-03C1-4B92-BBE3-2FB5C5D5BF8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0643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6"/>
                </a:solidFill>
              </a:rPr>
              <a:t>“</a:t>
            </a:r>
            <a:endParaRPr sz="9600" b="1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8847-DF7B-479B-85A8-6BEDD927E99B}" type="datetime1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12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6854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7" r:id="rId6"/>
    <p:sldLayoutId id="2147483659" r:id="rId7"/>
    <p:sldLayoutId id="2147483660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technetwork/java/codeconventions-150003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oogle.github.io/styleguide/javaguide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tutorial/getStarted/TOC.html" TargetMode="External"/><Relationship Id="rId7" Type="http://schemas.openxmlformats.org/officeDocument/2006/relationships/hyperlink" Target="https://google.github.io/styleguide/javaguide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oracle.com/technetwork/java/codeconventions-150003.pdf" TargetMode="External"/><Relationship Id="rId5" Type="http://schemas.openxmlformats.org/officeDocument/2006/relationships/hyperlink" Target="https://docs.oracle.com/javase/tutorial/java/javaOO/index.html" TargetMode="External"/><Relationship Id="rId4" Type="http://schemas.openxmlformats.org/officeDocument/2006/relationships/hyperlink" Target="https://docs.oracle.com/javase/tutorial/java/nutsandbolts/index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yptii.com/" TargetMode="External"/><Relationship Id="rId2" Type="http://schemas.openxmlformats.org/officeDocument/2006/relationships/hyperlink" Target="https://gitlab.com/olexandr.kucher/geekhub9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718377" y="1354549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Lesson 1 </a:t>
            </a:r>
            <a:r>
              <a:rPr lang="en-US"/>
              <a:t>- </a:t>
            </a:r>
            <a:r>
              <a:rPr lang="en-US" smtClean="0"/>
              <a:t>Intro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Java pros</a:t>
            </a:r>
            <a:endParaRPr lang="en-US" dirty="0"/>
          </a:p>
        </p:txBody>
      </p:sp>
      <p:sp>
        <p:nvSpPr>
          <p:cNvPr id="257" name="Google Shape;257;p29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lvl="0" indent="0">
              <a:lnSpc>
                <a:spcPct val="150000"/>
              </a:lnSpc>
              <a:buNone/>
            </a:pPr>
            <a:r>
              <a:rPr lang="en" sz="1800" dirty="0" smtClean="0"/>
              <a:t>👍 </a:t>
            </a:r>
            <a:r>
              <a:rPr lang="en-US" sz="1800" dirty="0" smtClean="0"/>
              <a:t>Cross-platform</a:t>
            </a:r>
          </a:p>
          <a:p>
            <a:pPr marL="139700" lvl="0" indent="0">
              <a:lnSpc>
                <a:spcPct val="150000"/>
              </a:lnSpc>
              <a:buNone/>
            </a:pPr>
            <a:r>
              <a:rPr lang="en" sz="1800" dirty="0" smtClean="0"/>
              <a:t>👍 </a:t>
            </a:r>
            <a:r>
              <a:rPr lang="en-US" sz="1800" dirty="0" smtClean="0"/>
              <a:t>Secure</a:t>
            </a:r>
          </a:p>
          <a:p>
            <a:pPr marL="139700" lvl="0" indent="0">
              <a:lnSpc>
                <a:spcPct val="150000"/>
              </a:lnSpc>
              <a:buNone/>
            </a:pPr>
            <a:r>
              <a:rPr lang="en" sz="1800" dirty="0" smtClean="0"/>
              <a:t>👍 </a:t>
            </a:r>
            <a:r>
              <a:rPr lang="en-US" sz="1800" dirty="0" smtClean="0"/>
              <a:t>Powerful</a:t>
            </a:r>
          </a:p>
          <a:p>
            <a:pPr marL="139700" lvl="0" indent="0">
              <a:lnSpc>
                <a:spcPct val="150000"/>
              </a:lnSpc>
              <a:buNone/>
            </a:pPr>
            <a:r>
              <a:rPr lang="en" sz="1800" dirty="0" smtClean="0"/>
              <a:t>👍 Multithreaded</a:t>
            </a:r>
          </a:p>
          <a:p>
            <a:pPr marL="139700" lvl="0" indent="0">
              <a:lnSpc>
                <a:spcPct val="150000"/>
              </a:lnSpc>
              <a:buNone/>
            </a:pPr>
            <a:r>
              <a:rPr lang="en" sz="1800" dirty="0" smtClean="0"/>
              <a:t>👍…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2393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834815" y="1570978"/>
            <a:ext cx="79558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uk-UA" sz="2400" dirty="0"/>
          </a:p>
        </p:txBody>
      </p:sp>
      <p:pic>
        <p:nvPicPr>
          <p:cNvPr id="4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816" y="878950"/>
            <a:ext cx="3901408" cy="3901409"/>
          </a:xfrm>
          <a:prstGeom prst="rect">
            <a:avLst/>
          </a:prstGeom>
        </p:spPr>
      </p:pic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4F6121C4-9BE6-4F29-9841-74F076F9C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4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834815" y="1570978"/>
            <a:ext cx="79558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uk-UA" sz="24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28650" y="2075930"/>
            <a:ext cx="7981406" cy="6924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40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28650" y="3991839"/>
            <a:ext cx="7981406" cy="34624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uk-UA" altLang="uk-UA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198741" cy="3552300"/>
          </a:xfrm>
        </p:spPr>
        <p:txBody>
          <a:bodyPr/>
          <a:lstStyle/>
          <a:p>
            <a:pPr marL="114300" indent="0">
              <a:buNone/>
            </a:pP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uk-UA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HelloWorld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uk-UA" altLang="uk-UA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uk-UA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[]) {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6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uk-UA" altLang="uk-UA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uk-UA" altLang="uk-UA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!!!"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sz="1600" dirty="0" smtClean="0"/>
          </a:p>
          <a:p>
            <a:endParaRPr lang="en-US" sz="1600" dirty="0"/>
          </a:p>
          <a:p>
            <a:pPr marL="11430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c:\&gt; </a:t>
            </a:r>
            <a:r>
              <a:rPr lang="en-US" altLang="uk-UA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javac</a:t>
            </a:r>
            <a:r>
              <a:rPr lang="en-US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HelloWorld.java</a:t>
            </a:r>
          </a:p>
          <a:p>
            <a:pPr marL="11430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uk-UA" sz="16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c:\&gt; java </a:t>
            </a:r>
            <a:r>
              <a:rPr lang="en-US" altLang="uk-UA" sz="1600" b="1" dirty="0" smtClean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HelloWorld </a:t>
            </a:r>
            <a:r>
              <a:rPr lang="en-US" altLang="uk-UA" sz="16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Arg1 </a:t>
            </a:r>
            <a:r>
              <a:rPr lang="en-US" altLang="uk-UA" sz="1600" b="1" dirty="0" smtClean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Arg2 777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8B789D24-BF19-431F-8B34-C00B185D3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3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Program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/>
              <a:t>Code</a:t>
            </a:r>
          </a:p>
          <a:p>
            <a:pPr marL="114300" indent="0">
              <a:buNone/>
            </a:pPr>
            <a:r>
              <a:rPr lang="en-US" dirty="0" smtClean="0"/>
              <a:t>+</a:t>
            </a:r>
          </a:p>
          <a:p>
            <a:pPr marL="114300" indent="0">
              <a:buNone/>
            </a:pPr>
            <a:r>
              <a:rPr lang="en-US" dirty="0" smtClean="0"/>
              <a:t>Whitespaces</a:t>
            </a:r>
          </a:p>
          <a:p>
            <a:pPr marL="114300" indent="0">
              <a:buNone/>
            </a:pPr>
            <a:r>
              <a:rPr lang="en-US" dirty="0" smtClean="0"/>
              <a:t>+</a:t>
            </a:r>
          </a:p>
          <a:p>
            <a:pPr marL="114300" indent="0">
              <a:buNone/>
            </a:pPr>
            <a:r>
              <a:rPr lang="en-US" dirty="0" smtClean="0"/>
              <a:t>Comments</a:t>
            </a:r>
            <a:endParaRPr lang="ru-RU" dirty="0"/>
          </a:p>
        </p:txBody>
      </p:sp>
      <p:sp>
        <p:nvSpPr>
          <p:cNvPr id="10" name="Місце для номера слайда 9">
            <a:extLst>
              <a:ext uri="{FF2B5EF4-FFF2-40B4-BE49-F238E27FC236}">
                <a16:creationId xmlns:a16="http://schemas.microsoft.com/office/drawing/2014/main" id="{4D86350B-626F-44F0-8812-C3A1559A2C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Прямоугольник 3"/>
          <p:cNvSpPr/>
          <p:nvPr/>
        </p:nvSpPr>
        <p:spPr>
          <a:xfrm>
            <a:off x="3877238" y="1210780"/>
            <a:ext cx="5128214" cy="1546577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bg1"/>
            </a:bgClr>
          </a:patt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b = 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c = 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D = b * b - 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* a * c;</a:t>
            </a:r>
            <a:r>
              <a:rPr lang="en-US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05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discriminant */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(D &gt;= 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x1 = (-b +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uk-UA" altLang="uk-UA" sz="105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uk-UA" altLang="uk-UA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(D)) / (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* a);</a:t>
            </a:r>
            <a:b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x2 = (-b -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uk-UA" altLang="uk-UA" sz="105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uk-UA" altLang="uk-UA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(D)) / (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* a);</a:t>
            </a:r>
            <a:b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sz="3000" dirty="0"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Прямоугольник 3"/>
          <p:cNvSpPr/>
          <p:nvPr/>
        </p:nvSpPr>
        <p:spPr>
          <a:xfrm>
            <a:off x="3877235" y="3940225"/>
            <a:ext cx="5128214" cy="415498"/>
          </a:xfrm>
          <a:prstGeom prst="rect">
            <a:avLst/>
          </a:prstGeom>
          <a:pattFill prst="pct5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a=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,b=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,c=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D=b*b-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*a*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c;</a:t>
            </a: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(D&gt;=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x1=(-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b+Math.</a:t>
            </a:r>
            <a:r>
              <a:rPr lang="uk-UA" altLang="uk-UA" sz="105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(D))/(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*a);</a:t>
            </a: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x2=(-b-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uk-UA" altLang="uk-UA" sz="105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(D))/(</a:t>
            </a:r>
            <a:r>
              <a:rPr lang="uk-UA" altLang="uk-UA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*a);}</a:t>
            </a:r>
            <a:endParaRPr lang="uk-UA" altLang="uk-UA" sz="3000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77235" y="3352652"/>
            <a:ext cx="3236315" cy="38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4000"/>
              </a:lnSpc>
              <a:defRPr/>
            </a:pPr>
            <a:r>
              <a:rPr lang="en-US" altLang="ru-RU" sz="1800" dirty="0"/>
              <a:t>The same to</a:t>
            </a:r>
          </a:p>
        </p:txBody>
      </p:sp>
    </p:spTree>
    <p:extLst>
      <p:ext uri="{BB962C8B-B14F-4D97-AF65-F5344CB8AC3E}">
        <p14:creationId xmlns:p14="http://schemas.microsoft.com/office/powerpoint/2010/main" val="124221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ea"/>
              </a:rPr>
              <a:t>Java Syntax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 spcFirstLastPara="1" vert="horz" wrap="square" lIns="68580" tIns="34290" rIns="68580" bIns="34290" rtlCol="0" anchor="t" anchorCtr="0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Static typed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Case sensitive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Statements separated by semicolon </a:t>
            </a:r>
            <a:r>
              <a:rPr lang="en-US" sz="1800" b="1" dirty="0"/>
              <a:t>;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Wrap blocks in braces </a:t>
            </a:r>
            <a:r>
              <a:rPr lang="en-US" sz="1800" b="1" dirty="0"/>
              <a:t>{}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Spaces (4) vs </a:t>
            </a:r>
            <a:r>
              <a:rPr lang="en-US" sz="1800" strike="sngStrike" dirty="0"/>
              <a:t>tabulation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Comments 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// one line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/* multiline */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chemeClr val="accent6"/>
                </a:solidFill>
              </a:rPr>
              <a:t>/**Java doc */</a:t>
            </a:r>
            <a:endParaRPr lang="ru-RU" sz="1800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6A634B7E-29EC-4C40-AE8B-04F1CBE19C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9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convention</a:t>
            </a:r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Read. Remember. </a:t>
            </a:r>
            <a:r>
              <a:rPr lang="en-US" b="1" dirty="0" smtClean="0"/>
              <a:t>Follow</a:t>
            </a:r>
            <a:r>
              <a:rPr lang="uk-UA" b="1" dirty="0"/>
              <a:t>.</a:t>
            </a:r>
            <a:endParaRPr lang="en-US" b="1" dirty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>
                <a:hlinkClick r:id="rId3"/>
              </a:rPr>
              <a:t>By Oracle</a:t>
            </a:r>
            <a:endParaRPr lang="en-US" dirty="0"/>
          </a:p>
          <a:p>
            <a:r>
              <a:rPr lang="en-US" dirty="0">
                <a:hlinkClick r:id="rId4"/>
              </a:rPr>
              <a:t>By </a:t>
            </a:r>
            <a:r>
              <a:rPr lang="en-US" dirty="0" smtClean="0">
                <a:hlinkClick r:id="rId4"/>
              </a:rPr>
              <a:t>Google</a:t>
            </a:r>
            <a:endParaRPr lang="en-US" dirty="0"/>
          </a:p>
        </p:txBody>
      </p:sp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2B791023-F0E5-4FD1-B7C7-C560AADC13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2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>
          <a:xfrm>
            <a:off x="1281645" y="2233829"/>
            <a:ext cx="6462600" cy="24798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>
                <a:solidFill>
                  <a:srgbClr val="0070C0"/>
                </a:solidFill>
              </a:rPr>
              <a:t>int</a:t>
            </a:r>
            <a:r>
              <a:rPr lang="en-US" sz="3200" dirty="0" smtClean="0"/>
              <a:t> size </a:t>
            </a:r>
            <a:r>
              <a:rPr lang="en-US" sz="3200" dirty="0"/>
              <a:t>= </a:t>
            </a:r>
            <a:r>
              <a:rPr lang="en-US" sz="3200" dirty="0" smtClean="0"/>
              <a:t>41;</a:t>
            </a:r>
            <a:endParaRPr lang="en-US" sz="3200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E2167C1F-49F0-4C36-8B74-C8DD030866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16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634807" y="2020966"/>
            <a:ext cx="0" cy="3996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231680" y="2919324"/>
            <a:ext cx="7620" cy="4267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276850" y="2009221"/>
            <a:ext cx="7620" cy="3996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634807" y="3346044"/>
            <a:ext cx="1208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name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3155348" y="1381923"/>
            <a:ext cx="9589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type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4702419" y="1350120"/>
            <a:ext cx="1164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value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47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</a:t>
            </a:r>
            <a:r>
              <a:rPr lang="en-US" dirty="0" smtClean="0"/>
              <a:t>t</a:t>
            </a:r>
            <a:r>
              <a:rPr lang="en-US" dirty="0" smtClean="0">
                <a:ea typeface="+mj-ea"/>
              </a:rPr>
              <a:t>ypes</a:t>
            </a:r>
            <a:endParaRPr lang="ru-RU" dirty="0"/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5BD5A949-281C-4133-ABA5-F008DBF4E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17</a:t>
            </a:fld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512" y="1192928"/>
            <a:ext cx="6315503" cy="387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1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ea"/>
              </a:rPr>
              <a:t>Operators</a:t>
            </a:r>
            <a:endParaRPr lang="ru-RU" dirty="0"/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1A3186B8-304F-441E-87DF-1C186C2F4C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18</a:t>
            </a:fld>
            <a:endParaRPr lang="en-US"/>
          </a:p>
        </p:txBody>
      </p:sp>
      <p:pic>
        <p:nvPicPr>
          <p:cNvPr id="18435" name="Picture 3" descr="Картинки по запросу java operator preced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016" y="1058077"/>
            <a:ext cx="3515104" cy="396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33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Keywords</a:t>
            </a:r>
            <a:endParaRPr dirty="0"/>
          </a:p>
        </p:txBody>
      </p:sp>
      <p:graphicFrame>
        <p:nvGraphicFramePr>
          <p:cNvPr id="199" name="Google Shape;199;p24"/>
          <p:cNvGraphicFramePr/>
          <p:nvPr>
            <p:extLst>
              <p:ext uri="{D42A27DB-BD31-4B8C-83A1-F6EECF244321}">
                <p14:modId xmlns:p14="http://schemas.microsoft.com/office/powerpoint/2010/main" val="3072386301"/>
              </p:ext>
            </p:extLst>
          </p:nvPr>
        </p:nvGraphicFramePr>
        <p:xfrm>
          <a:off x="893700" y="1215788"/>
          <a:ext cx="7315200" cy="3886080"/>
        </p:xfrm>
        <a:graphic>
          <a:graphicData uri="http://schemas.openxmlformats.org/drawingml/2006/table">
            <a:tbl>
              <a:tblPr firstRow="1">
                <a:noFill/>
                <a:tableStyleId>{4375B59A-8F34-4A71-B247-EAC484CAED77}</a:tableStyleId>
              </a:tblPr>
              <a:tblGrid>
                <a:gridCol w="153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1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1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26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4913">
                  <a:extLst>
                    <a:ext uri="{9D8B030D-6E8A-4147-A177-3AD203B41FA5}">
                      <a16:colId xmlns:a16="http://schemas.microsoft.com/office/drawing/2014/main" val="3795875816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i="0" u="none" strike="noStrike" cap="none" dirty="0" smtClean="0">
                          <a:solidFill>
                            <a:srgbClr val="C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Primitive types and void</a:t>
                      </a:r>
                      <a:endParaRPr sz="1050" b="1" dirty="0">
                        <a:solidFill>
                          <a:srgbClr val="C00000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i="0" u="none" strike="noStrike" cap="none" dirty="0" smtClean="0">
                          <a:solidFill>
                            <a:srgbClr val="C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Modifiers</a:t>
                      </a:r>
                      <a:endParaRPr sz="1050" b="1" dirty="0">
                        <a:solidFill>
                          <a:srgbClr val="C00000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i="0" u="none" strike="noStrike" cap="none" dirty="0" smtClean="0">
                          <a:solidFill>
                            <a:srgbClr val="C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Declarations</a:t>
                      </a:r>
                      <a:endParaRPr sz="1050" b="1" dirty="0">
                        <a:solidFill>
                          <a:srgbClr val="C00000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i="0" u="none" strike="noStrike" cap="none" dirty="0" smtClean="0">
                          <a:solidFill>
                            <a:srgbClr val="C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Control Flow</a:t>
                      </a:r>
                      <a:endParaRPr sz="1050" b="1" dirty="0">
                        <a:solidFill>
                          <a:srgbClr val="C00000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i="0" u="none" strike="noStrike" cap="none" dirty="0" err="1" smtClean="0">
                          <a:solidFill>
                            <a:srgbClr val="C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Misc</a:t>
                      </a:r>
                      <a:endParaRPr sz="1050" b="1" dirty="0">
                        <a:solidFill>
                          <a:srgbClr val="C00000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boolean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public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class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if, else 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this, super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byte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protected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interface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new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char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private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enum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try, catch, finally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_ (underscore)</a:t>
                      </a:r>
                      <a:endParaRPr lang="en-US" sz="1050" b="0" dirty="0" smtClean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short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abstract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extends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do, while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import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307233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static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implements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continue, break, return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instanceof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8084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long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final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package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throw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null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802045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float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transient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throws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default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true, false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581772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volatile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for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assert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172392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void</a:t>
                      </a: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synchronized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case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strictfp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7201354"/>
                  </a:ext>
                </a:extLst>
              </a:tr>
              <a:tr h="25497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native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switch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goto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793733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2"/>
                        </a:solidFill>
                        <a:latin typeface="Raleway" panose="020B0604020202020204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Raleway" panose="020B0604020202020204" charset="0"/>
                          <a:ea typeface="Arial"/>
                          <a:cs typeface="Arial"/>
                          <a:sym typeface="Arial"/>
                        </a:rPr>
                        <a:t>const</a:t>
                      </a:r>
                      <a:endParaRPr sz="1050" b="0" dirty="0">
                        <a:solidFill>
                          <a:schemeClr val="dk1"/>
                        </a:solidFill>
                        <a:latin typeface="Raleway" panose="020B0604020202020204" charset="0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76200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6017606"/>
                  </a:ext>
                </a:extLst>
              </a:tr>
            </a:tbl>
          </a:graphicData>
        </a:graphic>
      </p:graphicFrame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561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we are? </a:t>
            </a:r>
            <a:endParaRPr lang="en-US"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389082" y="3819204"/>
            <a:ext cx="2579198" cy="600397"/>
          </a:xfrm>
        </p:spPr>
        <p:txBody>
          <a:bodyPr/>
          <a:lstStyle/>
          <a:p>
            <a:pPr marL="139700" lvl="0" indent="0" algn="ctr">
              <a:buNone/>
            </a:pPr>
            <a:r>
              <a:rPr lang="en-US" dirty="0" smtClean="0"/>
              <a:t>Sasha (SPD-Ukraine)</a:t>
            </a:r>
            <a:endParaRPr lang="en-US" dirty="0"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2"/>
          </p:nvPr>
        </p:nvSpPr>
        <p:spPr>
          <a:xfrm>
            <a:off x="3619272" y="3862905"/>
            <a:ext cx="1965047" cy="556696"/>
          </a:xfrm>
        </p:spPr>
        <p:txBody>
          <a:bodyPr/>
          <a:lstStyle/>
          <a:p>
            <a:pPr marL="139700" indent="0" algn="ctr">
              <a:buNone/>
            </a:pPr>
            <a:r>
              <a:rPr lang="en-US" dirty="0" err="1" smtClean="0"/>
              <a:t>Vasya</a:t>
            </a:r>
            <a:r>
              <a:rPr lang="en-US" dirty="0" smtClean="0"/>
              <a:t> (SPD-Ukraine)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3"/>
          </p:nvPr>
        </p:nvSpPr>
        <p:spPr>
          <a:xfrm>
            <a:off x="6235311" y="3819203"/>
            <a:ext cx="2519613" cy="1106646"/>
          </a:xfrm>
        </p:spPr>
        <p:txBody>
          <a:bodyPr/>
          <a:lstStyle/>
          <a:p>
            <a:pPr marL="139700" lvl="0" indent="0" algn="ctr">
              <a:buNone/>
            </a:pPr>
            <a:r>
              <a:rPr lang="en-US" dirty="0" err="1" smtClean="0"/>
              <a:t>Yarik</a:t>
            </a:r>
            <a:r>
              <a:rPr lang="en-US" dirty="0" smtClean="0"/>
              <a:t> (SPD-Ukraine)</a:t>
            </a:r>
            <a:endParaRPr lang="en-US" dirty="0"/>
          </a:p>
        </p:txBody>
      </p:sp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273" y="1248289"/>
            <a:ext cx="1965046" cy="25709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528" y="1247533"/>
            <a:ext cx="2518396" cy="25716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82" y="1252775"/>
            <a:ext cx="2579198" cy="256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2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will be printed?</a:t>
            </a:r>
            <a:endParaRPr lang="ru-R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93700" y="1219996"/>
            <a:ext cx="8417940" cy="3552300"/>
          </a:xfrm>
        </p:spPr>
        <p:txBody>
          <a:bodyPr/>
          <a:lstStyle/>
          <a:p>
            <a:pPr marL="11430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HelloWorld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[]) 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uk-U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(b);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sz="1400" dirty="0">
              <a:latin typeface="Arial" panose="020B0604020202020204" pitchFamily="34" charset="0"/>
            </a:endParaRPr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CFAF7076-48C1-4498-9925-1DF7F8A53D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4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3700" y="1215788"/>
            <a:ext cx="7084440" cy="3552300"/>
          </a:xfrm>
        </p:spPr>
        <p:txBody>
          <a:bodyPr/>
          <a:lstStyle/>
          <a:p>
            <a:pPr marL="114300" lvl="0" indent="0">
              <a:buNone/>
            </a:pP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uk-UA" sz="1400" dirty="0" smtClean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400" b="1" dirty="0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uk-UA" sz="1400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uk-UA" sz="1400" b="1" dirty="0" smtClean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getters/</a:t>
            </a:r>
            <a:r>
              <a:rPr lang="en-US" altLang="uk-UA" sz="1400" b="1" dirty="0" err="1" smtClean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serters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400" dirty="0" smtClean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uk-UA" altLang="uk-UA" sz="1400" i="1" dirty="0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uk-UA" altLang="uk-UA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uk-UA" altLang="uk-UA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3335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will be printed?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uk-UA" altLang="uk-UA" sz="16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uk-UA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p1</a:t>
            </a:r>
            <a:r>
              <a:rPr lang="uk-UA" altLang="uk-UA" sz="1600" dirty="0" smtClean="0">
                <a:latin typeface="Consolas" panose="020B0609020204030204" pitchFamily="49" charset="0"/>
              </a:rPr>
              <a:t> = </a:t>
            </a:r>
            <a:r>
              <a:rPr lang="uk-UA" altLang="uk-UA" sz="16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new</a:t>
            </a:r>
            <a:r>
              <a:rPr lang="uk-UA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uk-UA" altLang="uk-UA" sz="1600" dirty="0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(3,5)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uk-UA" altLang="uk-UA" sz="1600" dirty="0" smtClean="0">
                <a:latin typeface="Consolas" panose="020B0609020204030204" pitchFamily="49" charset="0"/>
              </a:rPr>
              <a:t/>
            </a:r>
            <a:br>
              <a:rPr lang="uk-UA" altLang="uk-UA" sz="1600" dirty="0" smtClean="0">
                <a:latin typeface="Consolas" panose="020B0609020204030204" pitchFamily="49" charset="0"/>
              </a:rPr>
            </a:br>
            <a:r>
              <a:rPr lang="uk-UA" altLang="uk-UA" sz="16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uk-UA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p2</a:t>
            </a:r>
            <a:r>
              <a:rPr lang="en-US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smtClean="0">
                <a:latin typeface="Consolas" panose="020B0609020204030204" pitchFamily="49" charset="0"/>
              </a:rPr>
              <a:t>=</a:t>
            </a:r>
            <a:r>
              <a:rPr lang="en-US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p1;</a:t>
            </a:r>
            <a:r>
              <a:rPr lang="uk-UA" altLang="uk-UA" sz="1600" dirty="0" smtClean="0">
                <a:latin typeface="Consolas" panose="020B0609020204030204" pitchFamily="49" charset="0"/>
              </a:rPr>
              <a:t/>
            </a:r>
            <a:br>
              <a:rPr lang="uk-UA" altLang="uk-UA" sz="1600" dirty="0" smtClean="0">
                <a:latin typeface="Consolas" panose="020B0609020204030204" pitchFamily="49" charset="0"/>
              </a:rPr>
            </a:br>
            <a:r>
              <a:rPr lang="en-US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1.</a:t>
            </a:r>
            <a:r>
              <a:rPr lang="en-US" altLang="uk-UA" sz="1600" dirty="0" err="1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setX</a:t>
            </a:r>
            <a:r>
              <a:rPr lang="en-US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7</a:t>
            </a:r>
            <a:r>
              <a:rPr lang="en-US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  <a:b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</a:br>
            <a:r>
              <a:rPr lang="uk-UA" altLang="uk-UA" sz="1600" dirty="0" err="1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(p2.</a:t>
            </a:r>
            <a:r>
              <a:rPr lang="en-US" altLang="uk-UA" sz="1600" dirty="0" err="1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getX</a:t>
            </a:r>
            <a:r>
              <a:rPr lang="en-US" altLang="uk-UA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);</a:t>
            </a:r>
            <a:r>
              <a:rPr lang="uk-UA" altLang="uk-UA" sz="1600" dirty="0" smtClean="0">
                <a:latin typeface="Consolas" panose="020B0609020204030204" pitchFamily="49" charset="0"/>
              </a:rPr>
              <a:t/>
            </a:r>
            <a:br>
              <a:rPr lang="uk-UA" altLang="uk-UA" sz="1600" dirty="0" smtClean="0">
                <a:latin typeface="Consolas" panose="020B0609020204030204" pitchFamily="49" charset="0"/>
              </a:rPr>
            </a:br>
            <a:r>
              <a:rPr lang="uk-UA" altLang="uk-UA" sz="1600" dirty="0" smtClean="0">
                <a:latin typeface="Consolas" panose="020B0609020204030204" pitchFamily="49" charset="0"/>
              </a:rPr>
              <a:t/>
            </a:r>
            <a:br>
              <a:rPr lang="uk-UA" altLang="uk-UA" sz="1600" dirty="0" smtClean="0">
                <a:latin typeface="Consolas" panose="020B0609020204030204" pitchFamily="49" charset="0"/>
              </a:rPr>
            </a:br>
            <a:r>
              <a:rPr lang="uk-UA" altLang="uk-UA" sz="1600" dirty="0" smtClean="0">
                <a:latin typeface="Consolas" panose="020B0609020204030204" pitchFamily="49" charset="0"/>
              </a:rPr>
              <a:t/>
            </a:r>
            <a:br>
              <a:rPr lang="uk-UA" altLang="uk-UA" sz="1600" dirty="0" smtClean="0">
                <a:latin typeface="Consolas" panose="020B0609020204030204" pitchFamily="49" charset="0"/>
              </a:rPr>
            </a:br>
            <a:r>
              <a:rPr lang="uk-UA" altLang="uk-UA" sz="16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uk-UA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p3</a:t>
            </a:r>
            <a:r>
              <a:rPr lang="uk-UA" altLang="uk-UA" sz="1600" dirty="0" smtClean="0">
                <a:latin typeface="Consolas" panose="020B0609020204030204" pitchFamily="49" charset="0"/>
              </a:rPr>
              <a:t> = </a:t>
            </a:r>
            <a:r>
              <a:rPr lang="uk-UA" altLang="uk-UA" sz="16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new</a:t>
            </a:r>
            <a:r>
              <a:rPr lang="uk-UA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uk-UA" altLang="uk-UA" sz="1600" dirty="0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(3,5)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uk-UA" altLang="uk-UA" sz="1600" dirty="0" smtClean="0">
                <a:latin typeface="Consolas" panose="020B0609020204030204" pitchFamily="49" charset="0"/>
              </a:rPr>
              <a:t/>
            </a:r>
            <a:br>
              <a:rPr lang="uk-UA" altLang="uk-UA" sz="1600" dirty="0" smtClean="0">
                <a:latin typeface="Consolas" panose="020B0609020204030204" pitchFamily="49" charset="0"/>
              </a:rPr>
            </a:br>
            <a:r>
              <a:rPr lang="uk-UA" altLang="uk-UA" sz="16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uk-UA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p4</a:t>
            </a:r>
            <a:r>
              <a:rPr lang="en-US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smtClean="0">
                <a:latin typeface="Consolas" panose="020B0609020204030204" pitchFamily="49" charset="0"/>
              </a:rPr>
              <a:t>=</a:t>
            </a:r>
            <a:r>
              <a:rPr lang="en-US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p3;</a:t>
            </a:r>
            <a:r>
              <a:rPr lang="uk-UA" altLang="uk-UA" sz="1600" dirty="0" smtClean="0">
                <a:latin typeface="Consolas" panose="020B0609020204030204" pitchFamily="49" charset="0"/>
              </a:rPr>
              <a:t/>
            </a:r>
            <a:br>
              <a:rPr lang="uk-UA" altLang="uk-UA" sz="1600" dirty="0" smtClean="0">
                <a:latin typeface="Consolas" panose="020B0609020204030204" pitchFamily="49" charset="0"/>
              </a:rPr>
            </a:b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p3</a:t>
            </a:r>
            <a:r>
              <a:rPr lang="uk-UA" altLang="uk-UA" sz="1600" dirty="0" smtClean="0">
                <a:latin typeface="Consolas" panose="020B0609020204030204" pitchFamily="49" charset="0"/>
              </a:rPr>
              <a:t> = </a:t>
            </a:r>
            <a:r>
              <a:rPr lang="uk-UA" altLang="uk-UA" sz="1600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new</a:t>
            </a:r>
            <a:r>
              <a:rPr lang="uk-UA" altLang="uk-UA" sz="1600" dirty="0" smtClean="0">
                <a:latin typeface="Consolas" panose="020B0609020204030204" pitchFamily="49" charset="0"/>
              </a:rPr>
              <a:t> </a:t>
            </a:r>
            <a:r>
              <a:rPr lang="uk-UA" altLang="uk-UA" sz="1600" dirty="0" err="1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Point</a:t>
            </a:r>
            <a:r>
              <a:rPr lang="uk-UA" altLang="uk-UA" sz="1600" dirty="0" smtClean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(7,9)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uk-UA" altLang="uk-UA" sz="1600" dirty="0" smtClean="0">
                <a:latin typeface="Consolas" panose="020B0609020204030204" pitchFamily="49" charset="0"/>
              </a:rPr>
              <a:t/>
            </a:r>
            <a:br>
              <a:rPr lang="uk-UA" altLang="uk-UA" sz="1600" dirty="0" smtClean="0">
                <a:latin typeface="Consolas" panose="020B0609020204030204" pitchFamily="49" charset="0"/>
              </a:rPr>
            </a:br>
            <a:r>
              <a:rPr lang="uk-UA" altLang="uk-UA" sz="1600" dirty="0" err="1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(p4.</a:t>
            </a:r>
            <a:r>
              <a:rPr lang="en-US" altLang="uk-UA" sz="1600" dirty="0" err="1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getX</a:t>
            </a:r>
            <a:r>
              <a:rPr lang="en-US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uk-UA" altLang="uk-UA" sz="1600" dirty="0" smtClean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330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Null is not a Zero</a:t>
            </a:r>
            <a:endParaRPr lang="ru-RU" dirty="0"/>
          </a:p>
        </p:txBody>
      </p:sp>
      <p:sp>
        <p:nvSpPr>
          <p:cNvPr id="6" name="Місце для вмісту 2"/>
          <p:cNvSpPr>
            <a:spLocks noGrp="1"/>
          </p:cNvSpPr>
          <p:nvPr>
            <p:ph type="body" idx="1"/>
          </p:nvPr>
        </p:nvSpPr>
        <p:spPr/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pPr marL="0" indent="0">
              <a:buNone/>
            </a:pPr>
            <a:r>
              <a:rPr lang="en-US" sz="1800" dirty="0"/>
              <a:t>Only </a:t>
            </a:r>
            <a:r>
              <a:rPr lang="uk-UA" sz="1800" dirty="0" err="1"/>
              <a:t>objects</a:t>
            </a:r>
            <a:r>
              <a:rPr lang="uk-UA" sz="1800" dirty="0"/>
              <a:t> </a:t>
            </a:r>
            <a:r>
              <a:rPr lang="uk-UA" sz="1800" dirty="0" err="1"/>
              <a:t>can</a:t>
            </a:r>
            <a:r>
              <a:rPr lang="uk-UA" sz="1800" dirty="0"/>
              <a:t> </a:t>
            </a:r>
            <a:r>
              <a:rPr lang="uk-UA" sz="1800" dirty="0" err="1"/>
              <a:t>be</a:t>
            </a:r>
            <a:r>
              <a:rPr lang="uk-UA" sz="1800" dirty="0"/>
              <a:t> </a:t>
            </a:r>
            <a:r>
              <a:rPr lang="en-US" sz="1800" b="1" dirty="0"/>
              <a:t>null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Primitive </a:t>
            </a:r>
            <a:r>
              <a:rPr lang="uk-UA" sz="1800" dirty="0" err="1"/>
              <a:t>types</a:t>
            </a:r>
            <a:r>
              <a:rPr lang="en-US" sz="1800" dirty="0"/>
              <a:t> – </a:t>
            </a:r>
            <a:r>
              <a:rPr lang="en-US" sz="1800" dirty="0" smtClean="0"/>
              <a:t>cannot</a:t>
            </a:r>
            <a:endParaRPr lang="uk-UA" sz="1350" dirty="0"/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r>
              <a:rPr lang="uk-UA" altLang="uk-UA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uk-UA" sz="135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nullT</a:t>
            </a:r>
            <a:r>
              <a:rPr lang="uk-UA" altLang="uk-UA" sz="135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</a:t>
            </a:r>
            <a:r>
              <a:rPr lang="uk-UA" altLang="uk-UA" sz="135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uk-UA" sz="1350" b="1" dirty="0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uk-UA" altLang="uk-UA" sz="135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uk-UA" sz="135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uk-UA" altLang="uk-UA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uk-UA" sz="135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emptyT</a:t>
            </a:r>
            <a:r>
              <a:rPr lang="uk-UA" altLang="uk-UA" sz="135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</a:t>
            </a:r>
            <a:r>
              <a:rPr lang="uk-UA" altLang="uk-UA" sz="135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3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uk-UA" sz="1350" b="1" dirty="0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“”</a:t>
            </a:r>
            <a:r>
              <a:rPr lang="uk-UA" altLang="uk-UA" sz="135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3300" dirty="0">
              <a:latin typeface="Arial" panose="020B0604020202020204" pitchFamily="34" charset="0"/>
            </a:endParaRP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66EBCA95-0E68-446E-AE95-5349090FAA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23</a:t>
            </a:fld>
            <a:endParaRPr lang="en-US"/>
          </a:p>
        </p:txBody>
      </p:sp>
      <p:pic>
        <p:nvPicPr>
          <p:cNvPr id="8" name="Рисунок 4"/>
          <p:cNvPicPr>
            <a:picLocks noChangeAspect="1"/>
          </p:cNvPicPr>
          <p:nvPr/>
        </p:nvPicPr>
        <p:blipFill rotWithShape="1">
          <a:blip r:embed="rId3"/>
          <a:srcRect r="-2" b="2365"/>
          <a:stretch/>
        </p:blipFill>
        <p:spPr>
          <a:xfrm>
            <a:off x="4435891" y="1157288"/>
            <a:ext cx="3967100" cy="3602083"/>
          </a:xfrm>
          <a:prstGeom prst="rect">
            <a:avLst/>
          </a:prstGeom>
          <a:effectLst/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40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Arrays</a:t>
            </a:r>
            <a:endParaRPr lang="ru-R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7884541" cy="3552300"/>
          </a:xfrm>
        </p:spPr>
        <p:txBody>
          <a:bodyPr/>
          <a:lstStyle/>
          <a:p>
            <a:pPr marL="11430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[] =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r>
              <a:rPr lang="ru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//[0, 0, 0, 0, 0]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 = </a:t>
            </a:r>
            <a:r>
              <a:rPr lang="en-US" altLang="uk-UA" sz="14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i++) {</a:t>
            </a:r>
            <a:r>
              <a:rPr lang="en-US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indexing starts from 0</a:t>
            </a:r>
            <a:r>
              <a:rPr lang="uk-UA" altLang="uk-UA" sz="14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[i] = i * i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[0, 1, 4, 9, 16]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uk-U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uk-UA" sz="1400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en-US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Object[</a:t>
            </a:r>
            <a:r>
              <a:rPr lang="en-US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r>
              <a:rPr lang="en-US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// [null, null, null]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uk-U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uk-UA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[][] = {{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aaa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bbb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cde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}, {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}};</a:t>
            </a:r>
            <a:endParaRPr lang="uk-UA" altLang="uk-UA" sz="1400" dirty="0">
              <a:latin typeface="Arial" panose="020B0604020202020204" pitchFamily="34" charset="0"/>
            </a:endParaRPr>
          </a:p>
          <a:p>
            <a:endParaRPr lang="en-US" sz="1400" dirty="0"/>
          </a:p>
        </p:txBody>
      </p:sp>
      <p:sp>
        <p:nvSpPr>
          <p:cNvPr id="8" name="Місце для номера слайда 7">
            <a:extLst>
              <a:ext uri="{FF2B5EF4-FFF2-40B4-BE49-F238E27FC236}">
                <a16:creationId xmlns:a16="http://schemas.microsoft.com/office/drawing/2014/main" id="{F525095F-570A-497F-94D7-5B5750C644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24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3321699" y="4015979"/>
            <a:ext cx="7581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2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Conditional operator </a:t>
            </a:r>
            <a:r>
              <a:rPr lang="en-US" b="1" dirty="0"/>
              <a:t>if else</a:t>
            </a:r>
            <a:endParaRPr lang="ru-RU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937880" cy="3552300"/>
          </a:xfrm>
        </p:spPr>
        <p:txBody>
          <a:bodyPr/>
          <a:lstStyle/>
          <a:p>
            <a:pPr marL="114300" indent="0">
              <a:buNone/>
            </a:pP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 = </a:t>
            </a:r>
            <a:r>
              <a:rPr lang="uk-UA" altLang="uk-UA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readNumber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(n == 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(n == 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|| n == 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 </a:t>
            </a:r>
            <a:r>
              <a:rPr lang="uk-UA" altLang="uk-UA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(n == </a:t>
            </a:r>
            <a:r>
              <a:rPr lang="uk-UA" altLang="uk-U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"4"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uk-UA" altLang="uk-UA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uk-UA" altLang="uk-UA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"5"</a:t>
            </a:r>
            <a: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dirty="0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34848DDD-C4AF-4FCB-A0FD-5B8EC9C886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25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3321699" y="4015979"/>
            <a:ext cx="7581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65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Conditional operator </a:t>
            </a:r>
            <a:r>
              <a:rPr lang="en-US" b="1" dirty="0"/>
              <a:t>switch</a:t>
            </a:r>
            <a:endParaRPr lang="ru-RU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7175880" cy="3552300"/>
          </a:xfrm>
        </p:spPr>
        <p:txBody>
          <a:bodyPr/>
          <a:lstStyle/>
          <a:p>
            <a:pPr marL="114300" lvl="0" indent="0">
              <a:buNone/>
            </a:pPr>
            <a:r>
              <a:rPr lang="uk-UA" altLang="uk-UA" sz="1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 = </a:t>
            </a:r>
            <a:r>
              <a:rPr lang="uk-UA" altLang="uk-UA" sz="14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readNumber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switch</a:t>
            </a:r>
            <a:r>
              <a:rPr lang="uk-UA" altLang="uk-UA" sz="1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(n) {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uk-UA" altLang="uk-UA" sz="1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uk-UA" altLang="uk-UA" sz="1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uk-UA" altLang="uk-UA" sz="1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 </a:t>
            </a:r>
            <a:r>
              <a:rPr lang="uk-UA" altLang="uk-UA" sz="1400" b="1" dirty="0" err="1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uk-UA" altLang="uk-UA" sz="1400" b="1" dirty="0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3"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uk-UA" altLang="uk-UA" sz="1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400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"4"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400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sz="1400" b="1" i="1" dirty="0" err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400" b="1" dirty="0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"5"</a:t>
            </a: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sz="1400" dirty="0" smtClean="0">
              <a:latin typeface="Arial" panose="020B0604020202020204" pitchFamily="34" charset="0"/>
            </a:endParaRPr>
          </a:p>
          <a:p>
            <a:pPr marL="114300" indent="0">
              <a:buNone/>
            </a:pPr>
            <a:endParaRPr lang="en-US" sz="1400" dirty="0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1FEFA2AC-B49D-45C0-88FB-C635C3056A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26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3321699" y="4015979"/>
            <a:ext cx="7581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12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Loop</a:t>
            </a:r>
            <a:r>
              <a:rPr lang="en-US" b="1" dirty="0" smtClean="0"/>
              <a:t> </a:t>
            </a:r>
            <a:r>
              <a:rPr lang="en-US" b="1" dirty="0"/>
              <a:t>while “do”</a:t>
            </a:r>
            <a:endParaRPr lang="ru-RU" b="1" dirty="0"/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95C40E49-5315-4327-9C40-49344DDD63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52880" y="2892743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uk-UA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uk-UA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uk-UA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uk-UA" altLang="uk-UA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dirty="0">
              <a:latin typeface="Arial" panose="020B0604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93700" y="137358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uk-UA" altLang="uk-UA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uk-UA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uk-UA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statement;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01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Loop</a:t>
            </a:r>
            <a:r>
              <a:rPr lang="en-US" b="1" dirty="0" smtClean="0"/>
              <a:t> </a:t>
            </a:r>
            <a:r>
              <a:rPr lang="en-US" b="1" dirty="0"/>
              <a:t>while “do”</a:t>
            </a:r>
            <a:endParaRPr lang="ru-RU" b="1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AB31BC4F-4AD1-4C78-A5A7-825714796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56218" y="2894563"/>
            <a:ext cx="58987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uk-UA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uk-UA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lang="uk-UA" altLang="uk-UA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b="1" i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b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uk-UA" altLang="uk-UA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uk-UA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uk-UA" altLang="uk-UA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uk-UA" altLang="uk-UA" dirty="0">
              <a:latin typeface="Arial" panose="020B0604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93700" y="137358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uk-UA" b="1" i="1" dirty="0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statement;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b="1" dirty="0" err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uk-UA" altLang="uk-UA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uk-UA" altLang="uk-UA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70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Conditional loop </a:t>
            </a:r>
            <a:r>
              <a:rPr lang="en-US" b="1" dirty="0"/>
              <a:t>for</a:t>
            </a:r>
            <a:endParaRPr lang="ru-RU" b="1" dirty="0"/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00C78AF2-A53D-4E5D-BCE7-127BF9B37D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29</a:t>
            </a:fld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893700" y="1373588"/>
            <a:ext cx="68794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initialization; condition; increment</a:t>
            </a:r>
            <a:r>
              <a:rPr lang="uk-UA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uk-UA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statement</a:t>
            </a:r>
            <a:r>
              <a:rPr lang="en-US" altLang="uk-UA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uk-UA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dirty="0"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2514455" y="3119036"/>
            <a:ext cx="5822301" cy="7155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uk-UA" altLang="uk-UA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uk-UA" altLang="uk-UA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uk-UA" altLang="uk-UA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uk-UA" altLang="uk-UA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uk-UA" altLang="uk-UA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  <a:b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lang="uk-UA" altLang="uk-UA" b="1" i="1" dirty="0" err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uk-UA" altLang="uk-UA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.println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44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Course goals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Read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Understand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Update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</a:t>
            </a:fld>
            <a:endParaRPr lang="en"/>
          </a:p>
        </p:txBody>
      </p:sp>
      <p:pic>
        <p:nvPicPr>
          <p:cNvPr id="7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329" y="1317661"/>
            <a:ext cx="5485596" cy="21628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Branching statement </a:t>
            </a:r>
            <a:r>
              <a:rPr lang="en-US" b="1" dirty="0"/>
              <a:t>break</a:t>
            </a:r>
            <a:endParaRPr lang="ru-RU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maxRetries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uk-UA" altLang="uk-U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 = </a:t>
            </a:r>
            <a:r>
              <a:rPr lang="uk-UA" altLang="uk-U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;;) {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uk-UA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maxRetries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uk-UA" altLang="uk-UA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uk-UA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iteration</a:t>
            </a:r>
            <a:endParaRPr lang="en-US" altLang="uk-UA" sz="16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doSomething</a:t>
            </a:r>
            <a:r>
              <a:rPr lang="en-US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11430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i++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uk-UA" altLang="uk-UA" sz="1600" dirty="0">
              <a:latin typeface="Arial" panose="020B0604020202020204" pitchFamily="34" charset="0"/>
            </a:endParaRP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F47CED7D-1EE4-4960-B824-16E47E2722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30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3321699" y="4015979"/>
            <a:ext cx="7581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Branching statement </a:t>
            </a:r>
            <a:r>
              <a:rPr lang="en-US" b="1" dirty="0"/>
              <a:t>continue</a:t>
            </a:r>
            <a:endParaRPr lang="ru-RU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i=</a:t>
            </a:r>
            <a:r>
              <a:rPr lang="uk-UA" altLang="uk-U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;; i++) </a:t>
            </a:r>
            <a:r>
              <a:rPr lang="uk-UA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uk-UA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== 0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11430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doSomethingAnother</a:t>
            </a:r>
            <a:r>
              <a:rPr lang="en-US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marL="11430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iteration</a:t>
            </a:r>
            <a:endParaRPr lang="en-US" altLang="uk-UA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uk-UA" sz="1600" i="1" dirty="0" err="1" smtClean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doSomething</a:t>
            </a:r>
            <a:r>
              <a:rPr lang="en-US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600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78C24368-5EAA-4E49-AF75-95474F572E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31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3321699" y="4015979"/>
            <a:ext cx="7581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8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 statement </a:t>
            </a:r>
            <a:r>
              <a:rPr lang="en-US" b="1" dirty="0" smtClean="0"/>
              <a:t>return</a:t>
            </a:r>
            <a:endParaRPr lang="ru-RU" b="1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8135575" cy="3552300"/>
          </a:xfrm>
        </p:spPr>
        <p:txBody>
          <a:bodyPr/>
          <a:lstStyle/>
          <a:p>
            <a:pPr marL="11430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uk-UA" altLang="uk-UA" sz="16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uk-UA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6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uk-UA" altLang="uk-U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i &lt; </a:t>
            </a:r>
            <a:r>
              <a:rPr lang="uk-UA" altLang="uk-U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i++) {</a:t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uk-UA" altLang="uk-U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uk-U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uk-UA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iteration</a:t>
            </a:r>
            <a:r>
              <a:rPr lang="en-US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exit from method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uk-UA" altLang="uk-UA" sz="1600" dirty="0"/>
              <a:t/>
            </a:r>
            <a:br>
              <a:rPr lang="uk-UA" altLang="uk-UA" sz="1600" dirty="0"/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uk-UA" sz="16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doSomething</a:t>
            </a:r>
            <a:r>
              <a:rPr lang="en-US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uk-UA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uk-UA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uk-UA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uk-UA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uk-UA" altLang="uk-UA" sz="1600" dirty="0">
              <a:latin typeface="Arial" panose="020B0604020202020204" pitchFamily="34" charset="0"/>
            </a:endParaRPr>
          </a:p>
          <a:p>
            <a:endParaRPr lang="en-US" sz="1600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7FC4EFB9-C266-4BC0-AA51-7AA9AA1FA7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Прямоугольник 2"/>
          <p:cNvSpPr/>
          <p:nvPr/>
        </p:nvSpPr>
        <p:spPr>
          <a:xfrm>
            <a:off x="3321699" y="4015979"/>
            <a:ext cx="758112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20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340" y="1421817"/>
            <a:ext cx="6104446" cy="358861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</a:t>
            </a:r>
            <a:endParaRPr lang="ru-RU" dirty="0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DCD2AD96-02D9-4C1A-8640-AF446176DE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12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ru-RU" b="1" dirty="0"/>
              <a:t>import </a:t>
            </a:r>
            <a:r>
              <a:rPr lang="en-US" altLang="ru-RU" b="1"/>
              <a:t>&lt;</a:t>
            </a:r>
            <a:r>
              <a:rPr lang="en-US" altLang="ru-RU" b="1" smtClean="0"/>
              <a:t>package.name</a:t>
            </a:r>
            <a:r>
              <a:rPr lang="en-US" altLang="ru-RU" b="1" dirty="0"/>
              <a:t>&gt;.&lt;</a:t>
            </a:r>
            <a:r>
              <a:rPr lang="en-US" altLang="ru-RU" b="1" dirty="0" err="1"/>
              <a:t>classname</a:t>
            </a:r>
            <a:r>
              <a:rPr lang="en-US" altLang="ru-RU" b="1" dirty="0"/>
              <a:t>&gt;;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java.lang</a:t>
            </a:r>
            <a:r>
              <a:rPr lang="en-US" dirty="0"/>
              <a:t> is imported by default</a:t>
            </a:r>
            <a:endParaRPr lang="ru-RU" dirty="0"/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46A0AFF5-5EF3-4D97-83C1-7A3C212F62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34</a:t>
            </a:fld>
            <a:endParaRPr lang="en-US"/>
          </a:p>
        </p:txBody>
      </p:sp>
      <p:sp>
        <p:nvSpPr>
          <p:cNvPr id="4" name="Прямоугольник 3"/>
          <p:cNvSpPr/>
          <p:nvPr/>
        </p:nvSpPr>
        <p:spPr>
          <a:xfrm>
            <a:off x="5208525" y="3169920"/>
            <a:ext cx="3571875" cy="900246"/>
          </a:xfrm>
          <a:prstGeom prst="rect">
            <a:avLst/>
          </a:prstGeom>
          <a:pattFill prst="pct5">
            <a:fgClr>
              <a:srgbClr val="FF0000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050" dirty="0"/>
              <a:t>Importing an Entire Package</a:t>
            </a:r>
            <a:endParaRPr lang="ru-RU" sz="1050" dirty="0"/>
          </a:p>
          <a:p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endParaRPr lang="en-US" altLang="uk-UA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altLang="ru-RU" sz="1050" dirty="0"/>
              <a:t>….</a:t>
            </a:r>
            <a:endParaRPr lang="en-US" altLang="ru-RU" sz="1050" dirty="0"/>
          </a:p>
          <a:p>
            <a:endParaRPr lang="ru-RU" altLang="ru-RU" sz="1050" dirty="0"/>
          </a:p>
          <a:p>
            <a:pPr lvl="0"/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HashMap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uk-UA" altLang="uk-UA" sz="3000" dirty="0">
              <a:latin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93700" y="3169920"/>
            <a:ext cx="3571875" cy="900246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bg1"/>
            </a:bgClr>
          </a:pattFill>
          <a:ln>
            <a:solidFill>
              <a:schemeClr val="accent6"/>
            </a:solidFill>
          </a:ln>
          <a:effectLst>
            <a:softEdge rad="0"/>
          </a:effectLst>
        </p:spPr>
        <p:txBody>
          <a:bodyPr wrap="square">
            <a:spAutoFit/>
          </a:bodyPr>
          <a:lstStyle/>
          <a:p>
            <a:r>
              <a:rPr lang="en-US" sz="1050" dirty="0"/>
              <a:t>Importing a Package Member</a:t>
            </a:r>
            <a:endParaRPr lang="ru-RU" sz="105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java.util.Map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java.util.HashMap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uk-UA" altLang="uk-UA" sz="3000" dirty="0">
              <a:latin typeface="Arial" panose="020B0604020202020204" pitchFamily="34" charset="0"/>
            </a:endParaRPr>
          </a:p>
          <a:p>
            <a:r>
              <a:rPr lang="ru-RU" altLang="ru-RU" sz="1050" dirty="0"/>
              <a:t>….</a:t>
            </a:r>
            <a:endParaRPr lang="en-US" altLang="ru-RU" sz="1050" dirty="0"/>
          </a:p>
          <a:p>
            <a:pPr lvl="0"/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uk-UA" altLang="uk-UA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uk-UA" altLang="uk-UA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HashMap</a:t>
            </a:r>
            <a:r>
              <a:rPr lang="uk-UA" altLang="uk-UA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uk-UA" altLang="uk-UA" sz="3000" dirty="0"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3295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uk-UA" altLang="uk-UA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2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Garbage Collector</a:t>
            </a:r>
            <a:endParaRPr lang="ru-RU" dirty="0"/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87C66DBF-E8E6-4814-8017-F69E261CF2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35</a:t>
            </a:fld>
            <a:endParaRPr lang="en-US"/>
          </a:p>
        </p:txBody>
      </p:sp>
      <p:pic>
        <p:nvPicPr>
          <p:cNvPr id="3074" name="Picture 2" descr="Картинки по запросу java mems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81" y="1215788"/>
            <a:ext cx="4084637" cy="366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36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Version System (CVS)</a:t>
            </a:r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DC9E0EFE-AC44-4D26-8092-6B1768A7F8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36</a:t>
            </a:fld>
            <a:endParaRPr lang="en-US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912" y="1306650"/>
            <a:ext cx="3686175" cy="3686175"/>
          </a:xfrm>
        </p:spPr>
      </p:pic>
      <p:pic>
        <p:nvPicPr>
          <p:cNvPr id="5" name="Picture 2" descr="Картинки по запросу пш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899" y="510473"/>
            <a:ext cx="1247451" cy="52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00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repository</a:t>
            </a:r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04F9FECD-9BBF-4BE4-8AF0-DC68CF0939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37</a:t>
            </a:fld>
            <a:endParaRPr lang="en-US"/>
          </a:p>
        </p:txBody>
      </p:sp>
      <p:pic>
        <p:nvPicPr>
          <p:cNvPr id="2052" name="Picture 4" descr="ÐÐ°ÑÑÐ¸Ð½ÐºÐ¸ Ð¿Ð¾ Ð·Ð°Ð¿ÑÐ¾ÑÑ gitlab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913" y="446485"/>
            <a:ext cx="1664494" cy="59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324" y="1215788"/>
            <a:ext cx="5272083" cy="355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Місце для номера слайда 2">
            <a:extLst>
              <a:ext uri="{FF2B5EF4-FFF2-40B4-BE49-F238E27FC236}">
                <a16:creationId xmlns:a16="http://schemas.microsoft.com/office/drawing/2014/main" id="{34F28D5B-4952-464D-8813-587AE1C03B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9" y="1329938"/>
            <a:ext cx="2811011" cy="1095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150" y="1757537"/>
            <a:ext cx="5057775" cy="293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3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>
          <a:xfrm>
            <a:off x="893699" y="1373588"/>
            <a:ext cx="8135575" cy="3552300"/>
          </a:xfrm>
        </p:spPr>
        <p:txBody>
          <a:bodyPr/>
          <a:lstStyle/>
          <a:p>
            <a:r>
              <a:rPr lang="en-US" sz="1800" dirty="0" smtClean="0"/>
              <a:t>Java Basics:</a:t>
            </a:r>
          </a:p>
          <a:p>
            <a:pPr lvl="1"/>
            <a:r>
              <a:rPr lang="en-US" sz="1800" smtClean="0">
                <a:hlinkClick r:id="rId3"/>
              </a:rPr>
              <a:t>Getting </a:t>
            </a:r>
            <a:r>
              <a:rPr lang="en-US" sz="1800" dirty="0">
                <a:hlinkClick r:id="rId3"/>
              </a:rPr>
              <a:t>started</a:t>
            </a:r>
            <a:endParaRPr lang="en-US" sz="1800" dirty="0"/>
          </a:p>
          <a:p>
            <a:pPr lvl="1"/>
            <a:r>
              <a:rPr lang="en-US" sz="1800" dirty="0">
                <a:hlinkClick r:id="rId4"/>
              </a:rPr>
              <a:t>Language Basics</a:t>
            </a:r>
            <a:endParaRPr lang="en-US" sz="1800" dirty="0"/>
          </a:p>
          <a:p>
            <a:pPr lvl="1"/>
            <a:r>
              <a:rPr lang="en-US" sz="1800" dirty="0">
                <a:hlinkClick r:id="rId5"/>
              </a:rPr>
              <a:t>Classes and Objects</a:t>
            </a:r>
            <a:endParaRPr lang="en-US" sz="1800" dirty="0"/>
          </a:p>
          <a:p>
            <a:r>
              <a:rPr lang="en-US" sz="1800" dirty="0" smtClean="0"/>
              <a:t>Java </a:t>
            </a:r>
            <a:r>
              <a:rPr lang="en-US" sz="1800" dirty="0"/>
              <a:t>Code </a:t>
            </a:r>
            <a:r>
              <a:rPr lang="en-US" sz="1800" dirty="0" smtClean="0"/>
              <a:t>Convention:</a:t>
            </a:r>
            <a:endParaRPr lang="en-US" sz="1800" dirty="0"/>
          </a:p>
          <a:p>
            <a:pPr lvl="1"/>
            <a:r>
              <a:rPr lang="en-US" sz="1800" dirty="0">
                <a:hlinkClick r:id="rId6"/>
              </a:rPr>
              <a:t>By Oracle</a:t>
            </a:r>
            <a:endParaRPr lang="en-US" sz="1800" dirty="0"/>
          </a:p>
          <a:p>
            <a:pPr lvl="1"/>
            <a:r>
              <a:rPr lang="en-US" sz="1800" dirty="0">
                <a:hlinkClick r:id="rId7"/>
              </a:rPr>
              <a:t>By </a:t>
            </a:r>
            <a:r>
              <a:rPr lang="en-US" sz="1800" dirty="0" smtClean="0">
                <a:hlinkClick r:id="rId7"/>
              </a:rPr>
              <a:t>Google</a:t>
            </a:r>
            <a:endParaRPr lang="en-US" sz="1800" dirty="0" smtClean="0"/>
          </a:p>
          <a:p>
            <a:r>
              <a:rPr lang="en-US" sz="1800" dirty="0" smtClean="0"/>
              <a:t>Books:</a:t>
            </a:r>
            <a:endParaRPr lang="en-US" sz="1800" dirty="0"/>
          </a:p>
          <a:p>
            <a:pPr lvl="1"/>
            <a:r>
              <a:rPr lang="en-US" sz="1800" dirty="0" smtClean="0"/>
              <a:t>“Clean </a:t>
            </a:r>
            <a:r>
              <a:rPr lang="en-US" sz="1800" dirty="0"/>
              <a:t>Code” by Robert </a:t>
            </a:r>
            <a:r>
              <a:rPr lang="en-US" sz="1800" dirty="0" smtClean="0"/>
              <a:t>Martin</a:t>
            </a:r>
          </a:p>
          <a:p>
            <a:pPr lvl="1"/>
            <a:r>
              <a:rPr lang="en-US" sz="1800" dirty="0"/>
              <a:t>“Java: The Complete Reference” by Herbert </a:t>
            </a:r>
            <a:r>
              <a:rPr lang="en-US" sz="1800" dirty="0" err="1" smtClean="0"/>
              <a:t>Schildt</a:t>
            </a:r>
            <a:endParaRPr lang="en-US" sz="1800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3AB1733-15A4-4B39-8D34-2AF26A1F38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3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Course action plan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93624" y="1200150"/>
            <a:ext cx="6215835" cy="3725700"/>
          </a:xfrm>
        </p:spPr>
        <p:txBody>
          <a:bodyPr/>
          <a:lstStyle/>
          <a:p>
            <a:r>
              <a:rPr lang="en-US" sz="1400" dirty="0" smtClean="0"/>
              <a:t>Core</a:t>
            </a:r>
          </a:p>
          <a:p>
            <a:pPr lvl="1"/>
            <a:r>
              <a:rPr lang="en-US" sz="1400" dirty="0" smtClean="0"/>
              <a:t>Basics</a:t>
            </a:r>
          </a:p>
          <a:p>
            <a:pPr lvl="1"/>
            <a:r>
              <a:rPr lang="en-US" sz="1400" dirty="0" smtClean="0"/>
              <a:t>OOP</a:t>
            </a:r>
          </a:p>
          <a:p>
            <a:pPr lvl="1"/>
            <a:r>
              <a:rPr lang="en-US" sz="1400" dirty="0" smtClean="0"/>
              <a:t>Code testing</a:t>
            </a:r>
          </a:p>
          <a:p>
            <a:pPr lvl="1"/>
            <a:r>
              <a:rPr lang="en-US" sz="1400" dirty="0" smtClean="0"/>
              <a:t>Exceptions</a:t>
            </a:r>
          </a:p>
          <a:p>
            <a:pPr lvl="1"/>
            <a:r>
              <a:rPr lang="en-US" sz="1400" dirty="0" smtClean="0"/>
              <a:t>Collections, Generics</a:t>
            </a:r>
          </a:p>
          <a:p>
            <a:pPr lvl="1"/>
            <a:r>
              <a:rPr lang="en-US" sz="1400" dirty="0"/>
              <a:t>Functional </a:t>
            </a:r>
            <a:r>
              <a:rPr lang="en-US" sz="1400" dirty="0" smtClean="0"/>
              <a:t>Programming</a:t>
            </a:r>
          </a:p>
          <a:p>
            <a:pPr lvl="1"/>
            <a:r>
              <a:rPr lang="en-US" sz="1400" dirty="0" smtClean="0"/>
              <a:t>IO</a:t>
            </a:r>
          </a:p>
          <a:p>
            <a:pPr lvl="1"/>
            <a:r>
              <a:rPr lang="en-US" sz="1400" dirty="0" smtClean="0"/>
              <a:t>Concurrency</a:t>
            </a:r>
          </a:p>
          <a:p>
            <a:pPr lvl="1"/>
            <a:r>
              <a:rPr lang="en-US" sz="1400" dirty="0"/>
              <a:t>Database</a:t>
            </a:r>
          </a:p>
          <a:p>
            <a:r>
              <a:rPr lang="en-US" sz="1400" dirty="0" smtClean="0"/>
              <a:t>Web</a:t>
            </a:r>
          </a:p>
          <a:p>
            <a:pPr lvl="1"/>
            <a:r>
              <a:rPr lang="en-US" sz="1400" dirty="0" smtClean="0"/>
              <a:t>Servlet API</a:t>
            </a:r>
          </a:p>
          <a:p>
            <a:pPr lvl="1"/>
            <a:r>
              <a:rPr lang="en-US" sz="1400" dirty="0" smtClean="0"/>
              <a:t>REST</a:t>
            </a:r>
          </a:p>
          <a:p>
            <a:pPr lvl="1"/>
            <a:r>
              <a:rPr lang="en-US" sz="1400" dirty="0" smtClean="0"/>
              <a:t>Spring Framework (MVC, Boot, JDBC, Security)</a:t>
            </a:r>
          </a:p>
          <a:p>
            <a:pPr lvl="1"/>
            <a:r>
              <a:rPr lang="en-US" sz="1400" dirty="0" smtClean="0"/>
              <a:t>…</a:t>
            </a:r>
            <a:endParaRPr lang="en-US" sz="1400"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261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Homework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</p:spPr>
        <p:txBody>
          <a:bodyPr/>
          <a:lstStyle/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 smtClean="0"/>
              <a:t>Complete implementation of </a:t>
            </a:r>
            <a:r>
              <a:rPr lang="en-US" altLang="en-US" sz="1600" dirty="0"/>
              <a:t>encoding/decoding </a:t>
            </a:r>
            <a:r>
              <a:rPr lang="en-US" altLang="en-US" sz="1600" dirty="0" smtClean="0"/>
              <a:t>system provided in </a:t>
            </a:r>
            <a:r>
              <a:rPr lang="en-US" altLang="en-US" sz="1600" dirty="0" smtClean="0">
                <a:hlinkClick r:id="rId2"/>
              </a:rPr>
              <a:t>Gitlab</a:t>
            </a:r>
            <a:r>
              <a:rPr lang="en-US" altLang="en-US" sz="1600" dirty="0" smtClean="0"/>
              <a:t> Lesson01 module. </a:t>
            </a:r>
            <a:r>
              <a:rPr lang="en-US" altLang="en-US" sz="1600" dirty="0" smtClean="0"/>
              <a:t> </a:t>
            </a:r>
            <a:r>
              <a:rPr lang="en-US" altLang="en-US" sz="1600" dirty="0" smtClean="0"/>
              <a:t>Alphabets </a:t>
            </a:r>
            <a:r>
              <a:rPr lang="en-US" altLang="en-US" sz="1600" dirty="0"/>
              <a:t>and </a:t>
            </a:r>
            <a:r>
              <a:rPr lang="en-US" altLang="en-US" sz="1600" smtClean="0"/>
              <a:t>rules available on </a:t>
            </a:r>
            <a:r>
              <a:rPr lang="en-US" altLang="en-US" sz="1600" dirty="0" smtClean="0">
                <a:hlinkClick r:id="rId3"/>
              </a:rPr>
              <a:t>site</a:t>
            </a:r>
            <a:endParaRPr lang="en-US" altLang="en-US" sz="1600" dirty="0" smtClean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600" dirty="0"/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>
                <a:solidFill>
                  <a:srgbClr val="002FA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Encoder </a:t>
            </a: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600" dirty="0">
                <a:solidFill>
                  <a:srgbClr val="00719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encode</a:t>
            </a: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input);</a:t>
            </a:r>
            <a:b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2FA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Decoder </a:t>
            </a: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600" dirty="0">
                <a:solidFill>
                  <a:srgbClr val="00719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decode</a:t>
            </a: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input);</a:t>
            </a:r>
            <a:br>
              <a:rPr lang="en-US" altLang="en-US" sz="1600" dirty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smtClean="0">
                <a:solidFill>
                  <a:srgbClr val="1213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600" dirty="0">
              <a:solidFill>
                <a:srgbClr val="12131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40</a:t>
            </a:fld>
            <a:endParaRPr lang="en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82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Quality is more important than amount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>
            <a:spLocks noGrp="1"/>
          </p:cNvSpPr>
          <p:nvPr>
            <p:ph type="ctrTitle" idx="4294967295"/>
          </p:nvPr>
        </p:nvSpPr>
        <p:spPr>
          <a:xfrm>
            <a:off x="0" y="725488"/>
            <a:ext cx="5561013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Thanks!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335" name="Google Shape;335;p34"/>
          <p:cNvSpPr txBox="1">
            <a:spLocks noGrp="1"/>
          </p:cNvSpPr>
          <p:nvPr>
            <p:ph type="subTitle" idx="4294967295"/>
          </p:nvPr>
        </p:nvSpPr>
        <p:spPr>
          <a:xfrm>
            <a:off x="0" y="1754188"/>
            <a:ext cx="5561013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 b="1" dirty="0" smtClean="0">
                <a:solidFill>
                  <a:schemeClr val="lt1"/>
                </a:solidFill>
              </a:rPr>
              <a:t>Q</a:t>
            </a:r>
            <a:r>
              <a:rPr lang="en" sz="4800" b="1" dirty="0" smtClean="0">
                <a:solidFill>
                  <a:schemeClr val="lt1"/>
                </a:solidFill>
              </a:rPr>
              <a:t>uestions</a:t>
            </a:r>
            <a:r>
              <a:rPr lang="en" sz="4800" b="1" dirty="0">
                <a:solidFill>
                  <a:schemeClr val="lt1"/>
                </a:solidFill>
              </a:rPr>
              <a:t>?</a:t>
            </a:r>
            <a:endParaRPr sz="4800" b="1" dirty="0">
              <a:solidFill>
                <a:schemeClr val="lt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4294967295"/>
          </p:nvPr>
        </p:nvSpPr>
        <p:spPr>
          <a:xfrm>
            <a:off x="0" y="2759075"/>
            <a:ext cx="5561013" cy="1995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F</a:t>
            </a:r>
            <a:r>
              <a:rPr lang="en" sz="2400" dirty="0" smtClean="0">
                <a:solidFill>
                  <a:schemeClr val="lt1"/>
                </a:solidFill>
              </a:rPr>
              <a:t>ind us in Slack: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lt1"/>
                </a:solidFill>
              </a:rPr>
              <a:t>	@Yaroslav Brahinets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lt1"/>
                </a:solidFill>
              </a:rPr>
              <a:t>	@</a:t>
            </a:r>
            <a:r>
              <a:rPr lang="en-US" dirty="0" err="1" smtClean="0">
                <a:solidFill>
                  <a:schemeClr val="lt1"/>
                </a:solidFill>
              </a:rPr>
              <a:t>Vasya</a:t>
            </a:r>
            <a:r>
              <a:rPr lang="en-US" dirty="0" smtClean="0">
                <a:solidFill>
                  <a:schemeClr val="lt1"/>
                </a:solidFill>
              </a:rPr>
              <a:t> </a:t>
            </a:r>
            <a:r>
              <a:rPr lang="en-US" dirty="0" err="1" smtClean="0">
                <a:solidFill>
                  <a:schemeClr val="lt1"/>
                </a:solidFill>
              </a:rPr>
              <a:t>Rudas</a:t>
            </a:r>
            <a:endParaRPr lang="en-US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lt1"/>
                </a:solidFill>
              </a:rPr>
              <a:t>	@Oleksandr Kucher</a:t>
            </a:r>
            <a:endParaRPr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5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Lesson goals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Java</a:t>
            </a:r>
          </a:p>
          <a:p>
            <a:r>
              <a:rPr lang="en-US" dirty="0"/>
              <a:t>Basic Java</a:t>
            </a:r>
          </a:p>
          <a:p>
            <a:pPr lvl="1"/>
            <a:r>
              <a:rPr lang="en-US" dirty="0"/>
              <a:t>Variables</a:t>
            </a:r>
          </a:p>
          <a:p>
            <a:pPr lvl="1"/>
            <a:r>
              <a:rPr lang="en-US" dirty="0" smtClean="0"/>
              <a:t>Datatypes</a:t>
            </a:r>
          </a:p>
          <a:p>
            <a:pPr lvl="1"/>
            <a:r>
              <a:rPr lang="en-US" dirty="0" smtClean="0"/>
              <a:t>Operators</a:t>
            </a:r>
            <a:endParaRPr lang="en-US" dirty="0"/>
          </a:p>
          <a:p>
            <a:pPr lvl="1"/>
            <a:r>
              <a:rPr lang="en-US" dirty="0"/>
              <a:t>Structure</a:t>
            </a:r>
          </a:p>
          <a:p>
            <a:r>
              <a:rPr lang="en-US" dirty="0" smtClean="0"/>
              <a:t>Dev tools</a:t>
            </a:r>
            <a:endParaRPr lang="en-US"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5</a:t>
            </a:fld>
            <a:endParaRPr lang="en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983" y="1436370"/>
            <a:ext cx="3683942" cy="245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1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JVM</a:t>
            </a:r>
            <a:r>
              <a:rPr lang="en-US" dirty="0"/>
              <a:t> vs</a:t>
            </a:r>
            <a:r>
              <a:rPr lang="uk-UA" dirty="0"/>
              <a:t> JRE</a:t>
            </a:r>
            <a:r>
              <a:rPr lang="en-US" dirty="0"/>
              <a:t> vs</a:t>
            </a:r>
            <a:r>
              <a:rPr lang="uk-UA" dirty="0"/>
              <a:t> JDK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3F039BF2-7021-4B6E-9F8B-CB3E353E44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580" y="1258408"/>
            <a:ext cx="7104767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6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Java Platform Editions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/>
              <a:t>1. </a:t>
            </a:r>
            <a:r>
              <a:rPr lang="en-US" b="1" dirty="0" smtClean="0"/>
              <a:t>S</a:t>
            </a:r>
            <a:r>
              <a:rPr lang="en-US" dirty="0" smtClean="0"/>
              <a:t>tandart </a:t>
            </a:r>
            <a:r>
              <a:rPr lang="en-US" b="1" dirty="0" smtClean="0"/>
              <a:t>E</a:t>
            </a:r>
            <a:r>
              <a:rPr lang="en-US" dirty="0" smtClean="0"/>
              <a:t>dition</a:t>
            </a:r>
          </a:p>
          <a:p>
            <a:pPr marL="114300" indent="0">
              <a:buNone/>
            </a:pPr>
            <a:r>
              <a:rPr lang="en-US" dirty="0" smtClean="0"/>
              <a:t>2. </a:t>
            </a:r>
            <a:r>
              <a:rPr lang="en-US" b="1" dirty="0" smtClean="0"/>
              <a:t>E</a:t>
            </a:r>
            <a:r>
              <a:rPr lang="en-US" dirty="0" smtClean="0"/>
              <a:t>nterprise </a:t>
            </a:r>
            <a:r>
              <a:rPr lang="en-US" b="1" dirty="0" smtClean="0"/>
              <a:t>E</a:t>
            </a:r>
            <a:r>
              <a:rPr lang="en-US" dirty="0" smtClean="0"/>
              <a:t>dition</a:t>
            </a:r>
          </a:p>
          <a:p>
            <a:pPr marL="114300" indent="0">
              <a:buNone/>
            </a:pPr>
            <a:r>
              <a:rPr lang="en-US" dirty="0" smtClean="0"/>
              <a:t>3. </a:t>
            </a:r>
            <a:r>
              <a:rPr lang="en-US" b="1" dirty="0" smtClean="0"/>
              <a:t>M</a:t>
            </a:r>
            <a:r>
              <a:rPr lang="en-US" dirty="0" smtClean="0"/>
              <a:t>idlet </a:t>
            </a:r>
            <a:r>
              <a:rPr lang="en-US" b="1" dirty="0" smtClean="0"/>
              <a:t>E</a:t>
            </a:r>
            <a:r>
              <a:rPr lang="en-US" dirty="0" smtClean="0"/>
              <a:t>dition</a:t>
            </a:r>
            <a:endParaRPr lang="en-US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85E2731B-0B40-4090-97B6-384BB50004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Java </a:t>
            </a:r>
            <a:r>
              <a:rPr lang="en-US" dirty="0" smtClean="0"/>
              <a:t>Evolution</a:t>
            </a:r>
            <a:endParaRPr lang="uk-UA" dirty="0"/>
          </a:p>
        </p:txBody>
      </p:sp>
      <p:sp>
        <p:nvSpPr>
          <p:cNvPr id="2" name="Місце для номера слайда 1">
            <a:extLst>
              <a:ext uri="{FF2B5EF4-FFF2-40B4-BE49-F238E27FC236}">
                <a16:creationId xmlns:a16="http://schemas.microsoft.com/office/drawing/2014/main" id="{3027BFA6-C815-4494-954A-43278ED376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6" name="Google Shape;662;p28"/>
          <p:cNvCxnSpPr/>
          <p:nvPr/>
        </p:nvCxnSpPr>
        <p:spPr>
          <a:xfrm>
            <a:off x="146073" y="2476076"/>
            <a:ext cx="8615400" cy="0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" name="Google Shape;664;p28"/>
          <p:cNvCxnSpPr/>
          <p:nvPr/>
        </p:nvCxnSpPr>
        <p:spPr>
          <a:xfrm>
            <a:off x="282019" y="2037926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8" name="Google Shape;669;p28"/>
          <p:cNvSpPr txBox="1"/>
          <p:nvPr/>
        </p:nvSpPr>
        <p:spPr>
          <a:xfrm>
            <a:off x="0" y="2934994"/>
            <a:ext cx="536602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1.0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339" y="1760027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1996</a:t>
            </a:r>
            <a:endParaRPr lang="en-US" sz="1000" dirty="0"/>
          </a:p>
        </p:txBody>
      </p:sp>
      <p:sp>
        <p:nvSpPr>
          <p:cNvPr id="10" name="Google Shape;666;p28"/>
          <p:cNvSpPr/>
          <p:nvPr/>
        </p:nvSpPr>
        <p:spPr>
          <a:xfrm rot="10800000" flipH="1">
            <a:off x="8562661" y="2260944"/>
            <a:ext cx="419100" cy="419400"/>
          </a:xfrm>
          <a:prstGeom prst="donut">
            <a:avLst>
              <a:gd name="adj" fmla="val 24108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000"/>
          </a:p>
        </p:txBody>
      </p:sp>
      <p:sp>
        <p:nvSpPr>
          <p:cNvPr id="11" name="Rectangle 10"/>
          <p:cNvSpPr/>
          <p:nvPr/>
        </p:nvSpPr>
        <p:spPr>
          <a:xfrm>
            <a:off x="8515029" y="2043359"/>
            <a:ext cx="4475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2xxx</a:t>
            </a:r>
            <a:endParaRPr lang="en-US" sz="1000" dirty="0"/>
          </a:p>
        </p:txBody>
      </p:sp>
      <p:cxnSp>
        <p:nvCxnSpPr>
          <p:cNvPr id="12" name="Google Shape;664;p28"/>
          <p:cNvCxnSpPr/>
          <p:nvPr/>
        </p:nvCxnSpPr>
        <p:spPr>
          <a:xfrm>
            <a:off x="611170" y="2037926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13" name="Google Shape;669;p28"/>
          <p:cNvSpPr txBox="1"/>
          <p:nvPr/>
        </p:nvSpPr>
        <p:spPr>
          <a:xfrm>
            <a:off x="388761" y="2934994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1.1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7490" y="1760027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1997</a:t>
            </a:r>
            <a:endParaRPr lang="en-US" sz="1000" dirty="0"/>
          </a:p>
        </p:txBody>
      </p:sp>
      <p:cxnSp>
        <p:nvCxnSpPr>
          <p:cNvPr id="15" name="Google Shape;664;p28"/>
          <p:cNvCxnSpPr/>
          <p:nvPr/>
        </p:nvCxnSpPr>
        <p:spPr>
          <a:xfrm>
            <a:off x="935073" y="2037926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16" name="Google Shape;669;p28"/>
          <p:cNvSpPr txBox="1"/>
          <p:nvPr/>
        </p:nvSpPr>
        <p:spPr>
          <a:xfrm>
            <a:off x="712664" y="2934994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1.2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71393" y="1760027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1998</a:t>
            </a:r>
            <a:endParaRPr lang="en-US" sz="1000" dirty="0"/>
          </a:p>
        </p:txBody>
      </p:sp>
      <p:cxnSp>
        <p:nvCxnSpPr>
          <p:cNvPr id="18" name="Google Shape;664;p28"/>
          <p:cNvCxnSpPr/>
          <p:nvPr/>
        </p:nvCxnSpPr>
        <p:spPr>
          <a:xfrm>
            <a:off x="1563407" y="2032494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19" name="Google Shape;669;p28"/>
          <p:cNvSpPr txBox="1"/>
          <p:nvPr/>
        </p:nvSpPr>
        <p:spPr>
          <a:xfrm>
            <a:off x="1340998" y="2929562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1.3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99727" y="1754595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2000</a:t>
            </a:r>
            <a:endParaRPr lang="en-US" sz="1000" dirty="0"/>
          </a:p>
        </p:txBody>
      </p:sp>
      <p:cxnSp>
        <p:nvCxnSpPr>
          <p:cNvPr id="21" name="Google Shape;664;p28"/>
          <p:cNvCxnSpPr/>
          <p:nvPr/>
        </p:nvCxnSpPr>
        <p:spPr>
          <a:xfrm>
            <a:off x="2206263" y="2032494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22" name="Google Shape;669;p28"/>
          <p:cNvSpPr txBox="1"/>
          <p:nvPr/>
        </p:nvSpPr>
        <p:spPr>
          <a:xfrm>
            <a:off x="1983854" y="2929562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1.4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942583" y="1754595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2002</a:t>
            </a:r>
            <a:endParaRPr lang="en-US" sz="1000" dirty="0"/>
          </a:p>
        </p:txBody>
      </p:sp>
      <p:cxnSp>
        <p:nvCxnSpPr>
          <p:cNvPr id="24" name="Google Shape;664;p28"/>
          <p:cNvCxnSpPr/>
          <p:nvPr/>
        </p:nvCxnSpPr>
        <p:spPr>
          <a:xfrm>
            <a:off x="2865729" y="2032494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25" name="Google Shape;669;p28"/>
          <p:cNvSpPr txBox="1"/>
          <p:nvPr/>
        </p:nvSpPr>
        <p:spPr>
          <a:xfrm>
            <a:off x="2643320" y="2929562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1.5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602049" y="1754595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2004</a:t>
            </a:r>
            <a:endParaRPr lang="en-US" sz="1000" dirty="0"/>
          </a:p>
        </p:txBody>
      </p:sp>
      <p:cxnSp>
        <p:nvCxnSpPr>
          <p:cNvPr id="27" name="Google Shape;664;p28"/>
          <p:cNvCxnSpPr/>
          <p:nvPr/>
        </p:nvCxnSpPr>
        <p:spPr>
          <a:xfrm>
            <a:off x="3500965" y="2032494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28" name="Google Shape;669;p28"/>
          <p:cNvSpPr txBox="1"/>
          <p:nvPr/>
        </p:nvSpPr>
        <p:spPr>
          <a:xfrm>
            <a:off x="3286176" y="2929562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1.6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44905" y="1754595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2006</a:t>
            </a:r>
            <a:endParaRPr lang="en-US" sz="1000" dirty="0"/>
          </a:p>
        </p:txBody>
      </p:sp>
      <p:cxnSp>
        <p:nvCxnSpPr>
          <p:cNvPr id="30" name="Google Shape;664;p28"/>
          <p:cNvCxnSpPr/>
          <p:nvPr/>
        </p:nvCxnSpPr>
        <p:spPr>
          <a:xfrm>
            <a:off x="4748867" y="2000816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31" name="Google Shape;669;p28"/>
          <p:cNvSpPr txBox="1"/>
          <p:nvPr/>
        </p:nvSpPr>
        <p:spPr>
          <a:xfrm>
            <a:off x="4534078" y="2897884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7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492807" y="1722917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cs typeface="Dosis"/>
                <a:sym typeface="Dosis"/>
              </a:rPr>
              <a:t>2011</a:t>
            </a:r>
            <a:endParaRPr lang="en-US" sz="1000" dirty="0"/>
          </a:p>
        </p:txBody>
      </p:sp>
      <p:cxnSp>
        <p:nvCxnSpPr>
          <p:cNvPr id="33" name="Google Shape;664;p28"/>
          <p:cNvCxnSpPr/>
          <p:nvPr/>
        </p:nvCxnSpPr>
        <p:spPr>
          <a:xfrm>
            <a:off x="5605034" y="2000816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34" name="Google Shape;669;p28"/>
          <p:cNvSpPr txBox="1"/>
          <p:nvPr/>
        </p:nvSpPr>
        <p:spPr>
          <a:xfrm>
            <a:off x="5382625" y="2897884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8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41354" y="1722917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2014</a:t>
            </a:r>
            <a:endParaRPr lang="en-US" sz="1000" dirty="0"/>
          </a:p>
        </p:txBody>
      </p:sp>
      <p:cxnSp>
        <p:nvCxnSpPr>
          <p:cNvPr id="36" name="Google Shape;664;p28"/>
          <p:cNvCxnSpPr/>
          <p:nvPr/>
        </p:nvCxnSpPr>
        <p:spPr>
          <a:xfrm>
            <a:off x="6380197" y="199548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37" name="Google Shape;669;p28"/>
          <p:cNvSpPr txBox="1"/>
          <p:nvPr/>
        </p:nvSpPr>
        <p:spPr>
          <a:xfrm>
            <a:off x="6157788" y="2892548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9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116517" y="1717581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2017</a:t>
            </a:r>
            <a:endParaRPr lang="en-US" sz="1000" dirty="0"/>
          </a:p>
        </p:txBody>
      </p:sp>
      <p:cxnSp>
        <p:nvCxnSpPr>
          <p:cNvPr id="39" name="Google Shape;664;p28"/>
          <p:cNvCxnSpPr/>
          <p:nvPr/>
        </p:nvCxnSpPr>
        <p:spPr>
          <a:xfrm>
            <a:off x="6754069" y="199548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40" name="Google Shape;669;p28"/>
          <p:cNvSpPr txBox="1"/>
          <p:nvPr/>
        </p:nvSpPr>
        <p:spPr>
          <a:xfrm>
            <a:off x="6546900" y="2892548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10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505629" y="1717581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2018</a:t>
            </a:r>
            <a:endParaRPr lang="en-US" sz="1000" dirty="0"/>
          </a:p>
        </p:txBody>
      </p:sp>
      <p:cxnSp>
        <p:nvCxnSpPr>
          <p:cNvPr id="42" name="Google Shape;664;p28"/>
          <p:cNvCxnSpPr/>
          <p:nvPr/>
        </p:nvCxnSpPr>
        <p:spPr>
          <a:xfrm>
            <a:off x="7174207" y="199548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43" name="Google Shape;669;p28"/>
          <p:cNvSpPr txBox="1"/>
          <p:nvPr/>
        </p:nvSpPr>
        <p:spPr>
          <a:xfrm>
            <a:off x="6951798" y="2892548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11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910527" y="1717581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2018</a:t>
            </a:r>
            <a:endParaRPr lang="en-US" sz="1000" dirty="0"/>
          </a:p>
          <a:p>
            <a:endParaRPr lang="en-US" sz="1000" dirty="0"/>
          </a:p>
        </p:txBody>
      </p:sp>
      <p:cxnSp>
        <p:nvCxnSpPr>
          <p:cNvPr id="45" name="Google Shape;664;p28"/>
          <p:cNvCxnSpPr/>
          <p:nvPr/>
        </p:nvCxnSpPr>
        <p:spPr>
          <a:xfrm>
            <a:off x="7531913" y="199548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46" name="Google Shape;669;p28"/>
          <p:cNvSpPr txBox="1"/>
          <p:nvPr/>
        </p:nvSpPr>
        <p:spPr>
          <a:xfrm>
            <a:off x="7324744" y="2892548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12</a:t>
            </a:r>
            <a:endParaRPr sz="10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283473" y="1717581"/>
            <a:ext cx="466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2019</a:t>
            </a:r>
            <a:endParaRPr lang="en-US" sz="1000" dirty="0"/>
          </a:p>
        </p:txBody>
      </p:sp>
      <p:cxnSp>
        <p:nvCxnSpPr>
          <p:cNvPr id="48" name="Google Shape;664;p28"/>
          <p:cNvCxnSpPr/>
          <p:nvPr/>
        </p:nvCxnSpPr>
        <p:spPr>
          <a:xfrm>
            <a:off x="7883471" y="199548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49" name="Google Shape;669;p28"/>
          <p:cNvSpPr txBox="1"/>
          <p:nvPr/>
        </p:nvSpPr>
        <p:spPr>
          <a:xfrm>
            <a:off x="7661062" y="2892548"/>
            <a:ext cx="441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 b="1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13</a:t>
            </a:r>
            <a:endParaRPr sz="1000" b="1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642651" y="1717581"/>
            <a:ext cx="466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000" b="1" dirty="0" smtClean="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2019</a:t>
            </a:r>
            <a:endParaRPr lang="en-US" sz="1000" b="1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4352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11E3E32-FD85-4051-B32D-C1D899658A24}" type="slidenum">
              <a:rPr lang="en-US" smtClean="0"/>
              <a:t>9</a:t>
            </a:fld>
            <a:endParaRPr lang="en-US"/>
          </a:p>
        </p:txBody>
      </p:sp>
      <p:grpSp>
        <p:nvGrpSpPr>
          <p:cNvPr id="9" name="Google Shape;407;p37"/>
          <p:cNvGrpSpPr/>
          <p:nvPr/>
        </p:nvGrpSpPr>
        <p:grpSpPr>
          <a:xfrm>
            <a:off x="1204964" y="2521446"/>
            <a:ext cx="347107" cy="420111"/>
            <a:chOff x="584925" y="922575"/>
            <a:chExt cx="415200" cy="502525"/>
          </a:xfrm>
        </p:grpSpPr>
        <p:sp>
          <p:nvSpPr>
            <p:cNvPr id="10" name="Google Shape;408;p3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9;p3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0;p3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503;p37"/>
          <p:cNvSpPr/>
          <p:nvPr/>
        </p:nvSpPr>
        <p:spPr>
          <a:xfrm>
            <a:off x="7900545" y="1215788"/>
            <a:ext cx="490260" cy="629271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505;p37"/>
          <p:cNvGrpSpPr/>
          <p:nvPr/>
        </p:nvGrpSpPr>
        <p:grpSpPr>
          <a:xfrm>
            <a:off x="7834575" y="2144673"/>
            <a:ext cx="617120" cy="594320"/>
            <a:chOff x="2583325" y="2972875"/>
            <a:chExt cx="462850" cy="445750"/>
          </a:xfrm>
        </p:grpSpPr>
        <p:sp>
          <p:nvSpPr>
            <p:cNvPr id="15" name="Google Shape;506;p3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07;p3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407;p37"/>
          <p:cNvGrpSpPr/>
          <p:nvPr/>
        </p:nvGrpSpPr>
        <p:grpSpPr>
          <a:xfrm>
            <a:off x="2999731" y="2498691"/>
            <a:ext cx="347107" cy="420111"/>
            <a:chOff x="584925" y="922575"/>
            <a:chExt cx="415200" cy="502525"/>
          </a:xfrm>
        </p:grpSpPr>
        <p:sp>
          <p:nvSpPr>
            <p:cNvPr id="18" name="Google Shape;408;p3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9;p3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10;p3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505;p37"/>
          <p:cNvGrpSpPr/>
          <p:nvPr/>
        </p:nvGrpSpPr>
        <p:grpSpPr>
          <a:xfrm>
            <a:off x="7803451" y="3038148"/>
            <a:ext cx="679367" cy="654267"/>
            <a:chOff x="2583325" y="2972875"/>
            <a:chExt cx="462850" cy="445750"/>
          </a:xfrm>
        </p:grpSpPr>
        <p:sp>
          <p:nvSpPr>
            <p:cNvPr id="22" name="Google Shape;506;p3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07;p3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Rectangle 23"/>
          <p:cNvSpPr/>
          <p:nvPr/>
        </p:nvSpPr>
        <p:spPr>
          <a:xfrm>
            <a:off x="995746" y="3018659"/>
            <a:ext cx="971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Lato" panose="020B0604020202020204" charset="0"/>
              </a:rPr>
              <a:t>Hello.java</a:t>
            </a:r>
            <a:endParaRPr lang="en-US" dirty="0">
              <a:latin typeface="Lato" panose="020B060402020202020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702722" y="2999913"/>
            <a:ext cx="1051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Lato" panose="020B0604020202020204" charset="0"/>
              </a:rPr>
              <a:t>Hello.class</a:t>
            </a:r>
            <a:endParaRPr lang="en-US" dirty="0">
              <a:latin typeface="Lato" panose="020B060402020202020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908878" y="2715419"/>
            <a:ext cx="72213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784578" y="2376176"/>
            <a:ext cx="9751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javac.exe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3627120" y="2726511"/>
            <a:ext cx="7874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620818" y="2384887"/>
            <a:ext cx="851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java.exe</a:t>
            </a:r>
            <a:endParaRPr lang="en-US" dirty="0"/>
          </a:p>
        </p:txBody>
      </p:sp>
      <p:grpSp>
        <p:nvGrpSpPr>
          <p:cNvPr id="31" name="Google Shape;615;p37"/>
          <p:cNvGrpSpPr/>
          <p:nvPr/>
        </p:nvGrpSpPr>
        <p:grpSpPr>
          <a:xfrm>
            <a:off x="4752595" y="2383847"/>
            <a:ext cx="451252" cy="432860"/>
            <a:chOff x="5241175" y="4959100"/>
            <a:chExt cx="539775" cy="517775"/>
          </a:xfrm>
        </p:grpSpPr>
        <p:sp>
          <p:nvSpPr>
            <p:cNvPr id="32" name="Google Shape;616;p3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17;p3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18;p3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19;p3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20;p3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21;p3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Rectangle 37"/>
          <p:cNvSpPr/>
          <p:nvPr/>
        </p:nvSpPr>
        <p:spPr>
          <a:xfrm>
            <a:off x="4716284" y="2864770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Lato" panose="020B0604020202020204" charset="0"/>
              </a:rPr>
              <a:t>JVM</a:t>
            </a:r>
            <a:endParaRPr lang="en-US" dirty="0">
              <a:latin typeface="Lato" panose="020B0604020202020204" charset="0"/>
            </a:endParaRPr>
          </a:p>
        </p:txBody>
      </p:sp>
      <p:pic>
        <p:nvPicPr>
          <p:cNvPr id="1026" name="Picture 2" descr="ÐÐ°ÑÑÐ¸Ð½ÐºÐ¸ Ð¿Ð¾ Ð·Ð°Ð¿ÑÐ¾ÑÑ linux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960" y="2256731"/>
            <a:ext cx="251998" cy="25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ÐÐ°ÑÑÐ¸Ð½ÐºÐ¸ Ð¿Ð¾ Ð·Ð°Ð¿ÑÐ¾ÑÑ window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996" y="3002613"/>
            <a:ext cx="781164" cy="58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oogle Shape;505;p37"/>
          <p:cNvGrpSpPr/>
          <p:nvPr/>
        </p:nvGrpSpPr>
        <p:grpSpPr>
          <a:xfrm>
            <a:off x="7839589" y="3921648"/>
            <a:ext cx="679367" cy="654267"/>
            <a:chOff x="2583325" y="2972875"/>
            <a:chExt cx="462850" cy="445750"/>
          </a:xfrm>
        </p:grpSpPr>
        <p:sp>
          <p:nvSpPr>
            <p:cNvPr id="46" name="Google Shape;506;p3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07;p3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44" name="Picture 20" descr="Android Icon - Large Android Icons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714" y="1308766"/>
            <a:ext cx="417729" cy="41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725" y="4026213"/>
            <a:ext cx="289618" cy="28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ÐÐ°ÑÑÐ¸Ð½ÐºÐ¸ Ð¿Ð¾ Ð·Ð°Ð¿ÑÐ¾ÑÑ Ð²Ð¶ÑÑ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607" y="2201132"/>
            <a:ext cx="1657595" cy="101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Straight Arrow Connector 66"/>
          <p:cNvCxnSpPr/>
          <p:nvPr/>
        </p:nvCxnSpPr>
        <p:spPr>
          <a:xfrm flipV="1">
            <a:off x="7149075" y="1726496"/>
            <a:ext cx="520971" cy="7318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7218949" y="2495807"/>
            <a:ext cx="322221" cy="28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7172881" y="2553590"/>
            <a:ext cx="556499" cy="6189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7149075" y="2682968"/>
            <a:ext cx="580305" cy="14860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2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FFFFFF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456</TotalTime>
  <Words>659</Words>
  <Application>Microsoft Office PowerPoint</Application>
  <PresentationFormat>On-screen Show (16:9)</PresentationFormat>
  <Paragraphs>324</Paragraphs>
  <Slides>42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Raleway</vt:lpstr>
      <vt:lpstr>Consolas</vt:lpstr>
      <vt:lpstr>Lato</vt:lpstr>
      <vt:lpstr>Dosis</vt:lpstr>
      <vt:lpstr>Arial</vt:lpstr>
      <vt:lpstr>Courier New</vt:lpstr>
      <vt:lpstr>Antonio template</vt:lpstr>
      <vt:lpstr>Lesson 1 - Intro</vt:lpstr>
      <vt:lpstr>Who we are? </vt:lpstr>
      <vt:lpstr>Course goals</vt:lpstr>
      <vt:lpstr>Course action plan</vt:lpstr>
      <vt:lpstr>Lesson goals</vt:lpstr>
      <vt:lpstr>JVM vs JRE vs JDK</vt:lpstr>
      <vt:lpstr>Java Platform Editions</vt:lpstr>
      <vt:lpstr>Java Evolution</vt:lpstr>
      <vt:lpstr>How it works?</vt:lpstr>
      <vt:lpstr>Java pros</vt:lpstr>
      <vt:lpstr>PowerPoint Presentation</vt:lpstr>
      <vt:lpstr>Hello World</vt:lpstr>
      <vt:lpstr>Program</vt:lpstr>
      <vt:lpstr>Java Syntax</vt:lpstr>
      <vt:lpstr>Code convention</vt:lpstr>
      <vt:lpstr>Variables</vt:lpstr>
      <vt:lpstr>Primitive types</vt:lpstr>
      <vt:lpstr>Operators</vt:lpstr>
      <vt:lpstr>Keywords</vt:lpstr>
      <vt:lpstr>What will be printed?</vt:lpstr>
      <vt:lpstr>Object</vt:lpstr>
      <vt:lpstr>What will be printed?</vt:lpstr>
      <vt:lpstr>Null is not a Zero</vt:lpstr>
      <vt:lpstr>Arrays</vt:lpstr>
      <vt:lpstr>Conditional operator if else</vt:lpstr>
      <vt:lpstr>Conditional operator switch</vt:lpstr>
      <vt:lpstr>Loop while “do”</vt:lpstr>
      <vt:lpstr>Loop while “do”</vt:lpstr>
      <vt:lpstr>Conditional loop for</vt:lpstr>
      <vt:lpstr>Branching statement break</vt:lpstr>
      <vt:lpstr>Branching statement continue</vt:lpstr>
      <vt:lpstr>Branching statement return</vt:lpstr>
      <vt:lpstr>Packages</vt:lpstr>
      <vt:lpstr>Imports</vt:lpstr>
      <vt:lpstr>Garbage Collector</vt:lpstr>
      <vt:lpstr>Control Version System (CVS)</vt:lpstr>
      <vt:lpstr>Cloud repository</vt:lpstr>
      <vt:lpstr>Debugging</vt:lpstr>
      <vt:lpstr>Literature</vt:lpstr>
      <vt:lpstr>Homework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asd</dc:title>
  <cp:lastModifiedBy>Yaroslav Brahinets</cp:lastModifiedBy>
  <cp:revision>208</cp:revision>
  <dcterms:modified xsi:type="dcterms:W3CDTF">2019-09-30T21:47:00Z</dcterms:modified>
</cp:coreProperties>
</file>